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325" r:id="rId9"/>
    <p:sldId id="321" r:id="rId10"/>
    <p:sldId id="262" r:id="rId11"/>
    <p:sldId id="263" r:id="rId12"/>
    <p:sldId id="286" r:id="rId13"/>
    <p:sldId id="287" r:id="rId14"/>
    <p:sldId id="289" r:id="rId15"/>
    <p:sldId id="290" r:id="rId16"/>
    <p:sldId id="293" r:id="rId17"/>
    <p:sldId id="292" r:id="rId18"/>
    <p:sldId id="306" r:id="rId19"/>
    <p:sldId id="299" r:id="rId20"/>
    <p:sldId id="285" r:id="rId21"/>
    <p:sldId id="294" r:id="rId22"/>
    <p:sldId id="295" r:id="rId23"/>
    <p:sldId id="296" r:id="rId24"/>
    <p:sldId id="297" r:id="rId25"/>
    <p:sldId id="298" r:id="rId26"/>
    <p:sldId id="300" r:id="rId27"/>
    <p:sldId id="302" r:id="rId28"/>
    <p:sldId id="301" r:id="rId29"/>
    <p:sldId id="330" r:id="rId30"/>
    <p:sldId id="303" r:id="rId31"/>
    <p:sldId id="304" r:id="rId32"/>
    <p:sldId id="319" r:id="rId33"/>
    <p:sldId id="305" r:id="rId34"/>
    <p:sldId id="312" r:id="rId35"/>
    <p:sldId id="313" r:id="rId36"/>
    <p:sldId id="314" r:id="rId37"/>
    <p:sldId id="315" r:id="rId38"/>
    <p:sldId id="316" r:id="rId39"/>
    <p:sldId id="317" r:id="rId40"/>
    <p:sldId id="320" r:id="rId41"/>
    <p:sldId id="324" r:id="rId42"/>
    <p:sldId id="318" r:id="rId43"/>
    <p:sldId id="264" r:id="rId44"/>
    <p:sldId id="266" r:id="rId45"/>
    <p:sldId id="326" r:id="rId46"/>
    <p:sldId id="267" r:id="rId47"/>
    <p:sldId id="268" r:id="rId48"/>
    <p:sldId id="331" r:id="rId49"/>
    <p:sldId id="269" r:id="rId50"/>
    <p:sldId id="271" r:id="rId51"/>
    <p:sldId id="272" r:id="rId52"/>
    <p:sldId id="273" r:id="rId53"/>
    <p:sldId id="274" r:id="rId54"/>
    <p:sldId id="327" r:id="rId55"/>
    <p:sldId id="275" r:id="rId56"/>
    <p:sldId id="278" r:id="rId57"/>
    <p:sldId id="277" r:id="rId58"/>
    <p:sldId id="276" r:id="rId59"/>
    <p:sldId id="280" r:id="rId60"/>
    <p:sldId id="279" r:id="rId61"/>
    <p:sldId id="282" r:id="rId62"/>
    <p:sldId id="307" r:id="rId63"/>
    <p:sldId id="309" r:id="rId64"/>
    <p:sldId id="281" r:id="rId65"/>
    <p:sldId id="323" r:id="rId66"/>
    <p:sldId id="31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462E5-17EC-4344-A869-DA95F7FE1715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31224-CA22-44B8-9E86-B073E6A3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Benign prognosis in the absence of structural heart disease, in those with SHD associated with increased risk of SCD.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parasystolic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mechanism is generally explained by an entry block in the ectopic focus. The central point represents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parasystolic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focus,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surrounded by an area with an entry block (shaded area).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Parasystolic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stimuli may be conducted out of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zone but external stimuli cannot get into it. Usually, some degree of exit block also exists (see Figure 5.35).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Bottom: Scheme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parasystolic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ventricular premature complexes with the characteristic three electrocardiographic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features: variable coupling interval (CI), multiple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interectopic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intervals, and fusion complexes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9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total interruption of conduction in one of the</a:t>
            </a:r>
            <a:r>
              <a:rPr lang="en-US" baseline="0" dirty="0" smtClean="0"/>
              <a:t> bundle branches would theoretically prevent occurrence of bundle branch reentry, an ECG pattern of “complete” bundle branch block may not be an accurate marker of complete 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Ventricular</a:t>
            </a:r>
            <a:r>
              <a:rPr lang="en-US" baseline="0" dirty="0" smtClean="0"/>
              <a:t> extra stimuli</a:t>
            </a:r>
          </a:p>
          <a:p>
            <a:r>
              <a:rPr lang="en-US" baseline="0" dirty="0" smtClean="0"/>
              <a:t>LB would still be capable of retrograde conduction because of the delay associated with </a:t>
            </a:r>
            <a:r>
              <a:rPr lang="en-US" baseline="0" dirty="0" err="1" smtClean="0"/>
              <a:t>transseptal</a:t>
            </a:r>
            <a:r>
              <a:rPr lang="en-US" baseline="0" dirty="0" smtClean="0"/>
              <a:t> conduction.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17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Favour</a:t>
            </a:r>
            <a:r>
              <a:rPr lang="en-US" dirty="0" smtClean="0"/>
              <a:t> LB ablation over RB:</a:t>
            </a:r>
          </a:p>
          <a:p>
            <a:r>
              <a:rPr lang="en-US" dirty="0" smtClean="0"/>
              <a:t>Development of high grade AV block below the HB on transient RBBB</a:t>
            </a:r>
            <a:r>
              <a:rPr lang="en-US" baseline="0" dirty="0" smtClean="0"/>
              <a:t> that can occur secondary to RV catheter manipulation.</a:t>
            </a:r>
          </a:p>
          <a:p>
            <a:r>
              <a:rPr lang="en-US" baseline="0" dirty="0" smtClean="0"/>
              <a:t>Observation of a LB potential following the ventricular </a:t>
            </a:r>
            <a:r>
              <a:rPr lang="en-US" baseline="0" dirty="0" err="1" smtClean="0"/>
              <a:t>electrogram</a:t>
            </a:r>
            <a:r>
              <a:rPr lang="en-US" baseline="0" dirty="0" smtClean="0"/>
              <a:t> either intermittently or during each sinus beat.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8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 measured</a:t>
            </a:r>
            <a:r>
              <a:rPr lang="en-US" baseline="0" dirty="0" smtClean="0"/>
              <a:t> QRS duration – minimum measured QRS duration &gt; 40 </a:t>
            </a:r>
            <a:r>
              <a:rPr lang="en-US" baseline="0" dirty="0" err="1" smtClean="0"/>
              <a:t>msec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7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TAD= terminal activation duration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86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major or</a:t>
            </a:r>
            <a:r>
              <a:rPr lang="en-US" baseline="0" dirty="0" smtClean="0"/>
              <a:t> 1 major plus 2 minor or 4 minor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9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RV angiogram : 45 RAO and 45 LAO</a:t>
            </a:r>
          </a:p>
          <a:p>
            <a:r>
              <a:rPr lang="en-US" dirty="0" err="1" smtClean="0"/>
              <a:t>Endomyocardial</a:t>
            </a:r>
            <a:r>
              <a:rPr lang="en-US" dirty="0" smtClean="0"/>
              <a:t> biopsy gold standard: drawbacks</a:t>
            </a:r>
            <a:r>
              <a:rPr lang="en-US" baseline="0" dirty="0" smtClean="0"/>
              <a:t> lacks sensitivity only 67%. For safety reasons its performed only at the septum whereas typical changes are more pronounced in the free wall.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6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blockers</a:t>
            </a:r>
            <a:r>
              <a:rPr lang="en-US" baseline="0" dirty="0" smtClean="0"/>
              <a:t> reduce the possibility of </a:t>
            </a:r>
            <a:r>
              <a:rPr lang="en-US" baseline="0" dirty="0" err="1" smtClean="0"/>
              <a:t>adrenergically</a:t>
            </a:r>
            <a:r>
              <a:rPr lang="en-US" baseline="0" dirty="0" smtClean="0"/>
              <a:t> stimulated arrhythmia.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4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 initial activation</a:t>
            </a:r>
            <a:r>
              <a:rPr lang="en-US" baseline="0" dirty="0" smtClean="0"/>
              <a:t> </a:t>
            </a:r>
            <a:r>
              <a:rPr lang="en-US" dirty="0" smtClean="0"/>
              <a:t>starts in the endocardium, rapid depolarization of the ventricles</a:t>
            </a:r>
          </a:p>
          <a:p>
            <a:r>
              <a:rPr lang="en-US" dirty="0" smtClean="0"/>
              <a:t>occurs along the specialized conducting system,</a:t>
            </a:r>
            <a:r>
              <a:rPr lang="en-US" baseline="0" dirty="0" smtClean="0"/>
              <a:t> </a:t>
            </a:r>
            <a:r>
              <a:rPr lang="en-US" dirty="0" smtClean="0"/>
              <a:t>resulting in a narrow QRS on the surface ECG and the</a:t>
            </a:r>
          </a:p>
          <a:p>
            <a:r>
              <a:rPr lang="en-US" dirty="0" smtClean="0"/>
              <a:t>absence of a pseudo–delta wave. In contrast, when the initial</a:t>
            </a:r>
            <a:r>
              <a:rPr lang="en-US" baseline="0" dirty="0" smtClean="0"/>
              <a:t> </a:t>
            </a:r>
            <a:r>
              <a:rPr lang="en-US" dirty="0" smtClean="0"/>
              <a:t>ventricular activation occurs in the </a:t>
            </a:r>
            <a:r>
              <a:rPr lang="en-US" dirty="0" err="1" smtClean="0"/>
              <a:t>epicardium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intramyocardial</a:t>
            </a:r>
            <a:r>
              <a:rPr lang="en-US" baseline="0" dirty="0" smtClean="0"/>
              <a:t> </a:t>
            </a:r>
            <a:r>
              <a:rPr lang="en-US" dirty="0" smtClean="0"/>
              <a:t>delay of conduction produces a slurred initial</a:t>
            </a:r>
            <a:r>
              <a:rPr lang="en-US" baseline="0" dirty="0" smtClean="0"/>
              <a:t> </a:t>
            </a:r>
            <a:r>
              <a:rPr lang="en-US" dirty="0" smtClean="0"/>
              <a:t>part of the QRS complex.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5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CAST: Cardiac arrhythmia</a:t>
            </a:r>
            <a:r>
              <a:rPr lang="en-US" baseline="0" dirty="0" smtClean="0"/>
              <a:t> suppression trial.</a:t>
            </a:r>
          </a:p>
          <a:p>
            <a:r>
              <a:rPr lang="en-US" baseline="0" dirty="0" smtClean="0"/>
              <a:t>EMIAT: European myocardial infarction </a:t>
            </a:r>
            <a:r>
              <a:rPr lang="en-US" baseline="0" dirty="0" err="1" smtClean="0"/>
              <a:t>amiodaraone</a:t>
            </a:r>
            <a:r>
              <a:rPr lang="en-US" baseline="0" dirty="0" smtClean="0"/>
              <a:t> trial.</a:t>
            </a:r>
          </a:p>
          <a:p>
            <a:r>
              <a:rPr lang="en-US" baseline="0" dirty="0" smtClean="0"/>
              <a:t>CAMIAT: Canadian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 myocardial infarction arrhythmia trial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Absolute risk of SCD increases with worsening LV function but ratio of sudden to </a:t>
            </a:r>
            <a:r>
              <a:rPr lang="en-US" dirty="0" err="1" smtClean="0"/>
              <a:t>nonsudden</a:t>
            </a:r>
            <a:r>
              <a:rPr lang="en-US" dirty="0" smtClean="0"/>
              <a:t> deaths is inversely related to the extent of functional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impairnment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HF deaths</a:t>
            </a:r>
          </a:p>
          <a:p>
            <a:r>
              <a:rPr lang="en-US" dirty="0" smtClean="0"/>
              <a:t>Sudden</a:t>
            </a:r>
            <a:r>
              <a:rPr lang="en-US" baseline="0" dirty="0" smtClean="0"/>
              <a:t> deaths</a:t>
            </a:r>
          </a:p>
          <a:p>
            <a:r>
              <a:rPr lang="en-US" baseline="0" dirty="0" smtClean="0"/>
              <a:t>Other deaths.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CAT, Cardiomyopathy Trial; AMIOVIRT, </a:t>
            </a:r>
            <a:r>
              <a:rPr lang="en-US" dirty="0" err="1" smtClean="0"/>
              <a:t>Amiodarone</a:t>
            </a:r>
            <a:r>
              <a:rPr lang="en-US" dirty="0" smtClean="0"/>
              <a:t> vs. Implantable Defibrillator in Patients with Non-</a:t>
            </a:r>
            <a:r>
              <a:rPr lang="en-US" dirty="0" err="1" smtClean="0"/>
              <a:t>ischaemic</a:t>
            </a:r>
            <a:r>
              <a:rPr lang="en-US" dirty="0" smtClean="0"/>
              <a:t> Cardiomyopathy and Asymptomatic </a:t>
            </a:r>
            <a:r>
              <a:rPr lang="en-US" dirty="0" err="1" smtClean="0"/>
              <a:t>Nonsustained</a:t>
            </a:r>
            <a:endParaRPr lang="en-US" dirty="0" smtClean="0"/>
          </a:p>
          <a:p>
            <a:r>
              <a:rPr lang="en-US" dirty="0" smtClean="0"/>
              <a:t>Ventricular Tachycardia; DEFINITE, Prophylactic Defibrillator Implantation in Patients with Non-</a:t>
            </a:r>
            <a:r>
              <a:rPr lang="en-US" dirty="0" err="1" smtClean="0"/>
              <a:t>ischaemic</a:t>
            </a:r>
            <a:r>
              <a:rPr lang="en-US" dirty="0" smtClean="0"/>
              <a:t>-Dilated Cardiomyopathy; SCD-</a:t>
            </a:r>
            <a:r>
              <a:rPr lang="en-US" dirty="0" err="1" smtClean="0"/>
              <a:t>HeFT</a:t>
            </a:r>
            <a:r>
              <a:rPr lang="en-US" dirty="0" smtClean="0"/>
              <a:t>,</a:t>
            </a:r>
          </a:p>
          <a:p>
            <a:r>
              <a:rPr lang="en-US" dirty="0" smtClean="0"/>
              <a:t>Sudden Cardiac Death in Heart Failure Trial;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18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contrast to postoperative myocardial</a:t>
            </a:r>
            <a:r>
              <a:rPr lang="en-US" baseline="0" dirty="0" smtClean="0"/>
              <a:t> re entrant VT, BBR VT usually occurs in early postop period (&lt;2 </a:t>
            </a:r>
            <a:r>
              <a:rPr lang="en-US" baseline="0" dirty="0" err="1" smtClean="0"/>
              <a:t>wks</a:t>
            </a:r>
            <a:r>
              <a:rPr lang="en-US" baseline="0" dirty="0" smtClean="0"/>
              <a:t>) and can be associated with preserved LV systolic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1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1224-CA22-44B8-9E86-B073E6A3068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7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2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8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6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5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2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0AFC-10A5-4B4D-9264-254BF06BFBF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98A7-2D7D-4C60-8BB6-4C03C583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Ventricular Tachycardia in Structural Heart Disease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3676" y="4304716"/>
            <a:ext cx="3254327" cy="1575581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Dr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Sanmath</a:t>
            </a:r>
            <a:r>
              <a:rPr lang="en-US" dirty="0" smtClean="0">
                <a:solidFill>
                  <a:srgbClr val="FFFF00"/>
                </a:solidFill>
              </a:rPr>
              <a:t> Shetty K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DM Cardiology Resident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Calicut Medical College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structural heart disease</a:t>
            </a:r>
            <a:b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VT arises distal to the bifurcation of the His bundle in the specialized conduction system, ventricular muscle, or combinations of </a:t>
            </a:r>
            <a:r>
              <a:rPr lang="en-US" dirty="0" smtClean="0">
                <a:solidFill>
                  <a:srgbClr val="FFFF00"/>
                </a:solidFill>
              </a:rPr>
              <a:t>both.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Disorders </a:t>
            </a:r>
            <a:r>
              <a:rPr lang="en-US" dirty="0">
                <a:solidFill>
                  <a:srgbClr val="FFFF00"/>
                </a:solidFill>
              </a:rPr>
              <a:t>of impulse 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Enhanced </a:t>
            </a:r>
            <a:r>
              <a:rPr lang="en-US" dirty="0">
                <a:solidFill>
                  <a:srgbClr val="FFFF00"/>
                </a:solidFill>
              </a:rPr>
              <a:t>automaticity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Triggered activity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Disorders </a:t>
            </a:r>
            <a:r>
              <a:rPr lang="en-US" dirty="0">
                <a:solidFill>
                  <a:srgbClr val="FFFF00"/>
                </a:solidFill>
              </a:rPr>
              <a:t>of impulse conduction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Re-entry </a:t>
            </a:r>
            <a:r>
              <a:rPr lang="en-US" dirty="0">
                <a:solidFill>
                  <a:srgbClr val="FFFF00"/>
                </a:solidFill>
              </a:rPr>
              <a:t>(circus movements)</a:t>
            </a:r>
          </a:p>
        </p:txBody>
      </p:sp>
    </p:spTree>
    <p:extLst>
      <p:ext uri="{BB962C8B-B14F-4D97-AF65-F5344CB8AC3E}">
        <p14:creationId xmlns:p14="http://schemas.microsoft.com/office/powerpoint/2010/main" val="32897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coronary artery disease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4862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Incidence of VT varies according to the type of ACS.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GUSTO- 1 trial: 41,000 patients with STEMI treated with thrombolysis.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VT </a:t>
            </a:r>
            <a:r>
              <a:rPr lang="en-US" sz="2000" dirty="0" smtClean="0">
                <a:solidFill>
                  <a:srgbClr val="FFFF00"/>
                </a:solidFill>
              </a:rPr>
              <a:t>– </a:t>
            </a:r>
            <a:r>
              <a:rPr lang="en-US" sz="2000" dirty="0">
                <a:solidFill>
                  <a:srgbClr val="FFFF00"/>
                </a:solidFill>
              </a:rPr>
              <a:t>3.5</a:t>
            </a:r>
            <a:r>
              <a:rPr lang="en-US" sz="2000" dirty="0" smtClean="0">
                <a:solidFill>
                  <a:srgbClr val="FFFF00"/>
                </a:solidFill>
              </a:rPr>
              <a:t>%.</a:t>
            </a:r>
            <a:endParaRPr lang="en-US" sz="2000" dirty="0">
              <a:solidFill>
                <a:srgbClr val="FFFF00"/>
              </a:solidFill>
            </a:endParaRPr>
          </a:p>
          <a:p>
            <a:pPr marL="457189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Pooled analysis of 4 major trials in patients with UA/NSTEMI: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VT- 0.8</a:t>
            </a:r>
            <a:r>
              <a:rPr lang="en-US" sz="2000" dirty="0" smtClean="0">
                <a:solidFill>
                  <a:srgbClr val="FFFF00"/>
                </a:solidFill>
              </a:rPr>
              <a:t>%.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Al-</a:t>
            </a:r>
            <a:r>
              <a:rPr lang="en-US" sz="1400" b="1" dirty="0" err="1">
                <a:solidFill>
                  <a:srgbClr val="FF0000"/>
                </a:solidFill>
              </a:rPr>
              <a:t>Khatib</a:t>
            </a:r>
            <a:r>
              <a:rPr lang="en-US" sz="1400" b="1" dirty="0">
                <a:solidFill>
                  <a:srgbClr val="FF0000"/>
                </a:solidFill>
              </a:rPr>
              <a:t> SM, Granger CB, Huang Y, et al: Sustained ventricular arrhythmias among patients with acute coronary syndromes with no ST-segment elevation: Incidence, predictors, and outcomes. Circulation 2002;106:309.</a:t>
            </a:r>
          </a:p>
          <a:p>
            <a:pPr marL="0" indent="0">
              <a:buNone/>
            </a:pPr>
            <a:endParaRPr lang="en-US" sz="1100" b="1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Clinical presentation – tolerated sustained VT to SCD.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8494"/>
            <a:ext cx="10515600" cy="58084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SMVT within first 2 days of MI – 3% of cases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Associated with increased in hospital mortality as against those without arrhythmias.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Mortality not increased at 1 year in </a:t>
            </a:r>
            <a:r>
              <a:rPr lang="en-US" sz="2000" dirty="0" smtClean="0">
                <a:solidFill>
                  <a:srgbClr val="FFFF00"/>
                </a:solidFill>
              </a:rPr>
              <a:t>30 </a:t>
            </a:r>
            <a:r>
              <a:rPr lang="en-US" sz="2000" dirty="0">
                <a:solidFill>
                  <a:srgbClr val="FFFF00"/>
                </a:solidFill>
              </a:rPr>
              <a:t>day survivors.</a:t>
            </a:r>
          </a:p>
          <a:p>
            <a:pPr marL="457189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D</a:t>
            </a:r>
            <a:r>
              <a:rPr lang="en-US" sz="2400" dirty="0" smtClean="0">
                <a:solidFill>
                  <a:srgbClr val="FFFF00"/>
                </a:solidFill>
              </a:rPr>
              <a:t>uring </a:t>
            </a:r>
            <a:r>
              <a:rPr lang="en-US" sz="2400" dirty="0" err="1">
                <a:solidFill>
                  <a:srgbClr val="FFFF00"/>
                </a:solidFill>
              </a:rPr>
              <a:t>subacute</a:t>
            </a:r>
            <a:r>
              <a:rPr lang="en-US" sz="2400" dirty="0">
                <a:solidFill>
                  <a:srgbClr val="FFFF00"/>
                </a:solidFill>
              </a:rPr>
              <a:t>/ healing phase of MI ( &gt; 2 days)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Associated with reduced LVEF and is a predictor of worse prognosis.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SMVT within 3 months following MI – 40-50% mortality at 2 years.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Predictors of increased mortality-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FF00"/>
                </a:solidFill>
              </a:rPr>
              <a:t>Anterior wall MI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FF00"/>
                </a:solidFill>
              </a:rPr>
              <a:t>Frequent episodes of sustained and/or </a:t>
            </a:r>
            <a:r>
              <a:rPr lang="en-US" sz="1600" dirty="0" err="1">
                <a:solidFill>
                  <a:srgbClr val="FFFF00"/>
                </a:solidFill>
              </a:rPr>
              <a:t>nonsustained</a:t>
            </a:r>
            <a:r>
              <a:rPr lang="en-US" sz="1600" dirty="0">
                <a:solidFill>
                  <a:srgbClr val="FFFF00"/>
                </a:solidFill>
              </a:rPr>
              <a:t> VT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FF00"/>
                </a:solidFill>
              </a:rPr>
              <a:t>Heart failure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rgbClr val="FFFF00"/>
                </a:solidFill>
              </a:rPr>
              <a:t>Multivessel</a:t>
            </a:r>
            <a:r>
              <a:rPr lang="en-US" sz="1600" dirty="0">
                <a:solidFill>
                  <a:srgbClr val="FFFF00"/>
                </a:solidFill>
              </a:rPr>
              <a:t> coronary disease, particularly in individuals with residual ischemia.</a:t>
            </a:r>
          </a:p>
          <a:p>
            <a:pPr lvl="2"/>
            <a:endParaRPr lang="en-US" sz="16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D</a:t>
            </a:r>
            <a:r>
              <a:rPr lang="en-US" sz="2400" dirty="0" smtClean="0">
                <a:solidFill>
                  <a:srgbClr val="FFFF00"/>
                </a:solidFill>
              </a:rPr>
              <a:t>uring </a:t>
            </a:r>
            <a:r>
              <a:rPr lang="en-US" sz="2400" dirty="0">
                <a:solidFill>
                  <a:srgbClr val="FFFF00"/>
                </a:solidFill>
              </a:rPr>
              <a:t>chronic phase: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Median time: 3 years; can first occur </a:t>
            </a:r>
            <a:r>
              <a:rPr lang="en-US" sz="2000" dirty="0" err="1">
                <a:solidFill>
                  <a:srgbClr val="FFFF00"/>
                </a:solidFill>
              </a:rPr>
              <a:t>upto</a:t>
            </a:r>
            <a:r>
              <a:rPr lang="en-US" sz="2000" dirty="0">
                <a:solidFill>
                  <a:srgbClr val="FFFF00"/>
                </a:solidFill>
              </a:rPr>
              <a:t> 10-15 years after MI.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Annual mortality : 5 – 15% .</a:t>
            </a:r>
          </a:p>
          <a:p>
            <a:pPr lvl="1"/>
            <a:endParaRPr lang="en-US" sz="2000" dirty="0">
              <a:solidFill>
                <a:srgbClr val="FFFF00"/>
              </a:solidFill>
            </a:endParaRPr>
          </a:p>
          <a:p>
            <a:pPr lvl="2"/>
            <a:endParaRPr lang="en-US" sz="16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VT in CAD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All arrhythmia mechanisms can converge in VT associated with CAD.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Reentry: VT associated with MI scar.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Automaticity: VT arising from ischemic border during acute ischemia.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err="1">
                <a:solidFill>
                  <a:srgbClr val="FFFF00"/>
                </a:solidFill>
              </a:rPr>
              <a:t>Trigerred</a:t>
            </a:r>
            <a:r>
              <a:rPr lang="en-US" sz="2400" dirty="0">
                <a:solidFill>
                  <a:srgbClr val="FFFF00"/>
                </a:solidFill>
              </a:rPr>
              <a:t> activity: VT arising during ischemia due to delayed or early after depolarization.</a:t>
            </a:r>
          </a:p>
        </p:txBody>
      </p:sp>
    </p:spTree>
    <p:extLst>
      <p:ext uri="{BB962C8B-B14F-4D97-AF65-F5344CB8AC3E}">
        <p14:creationId xmlns:p14="http://schemas.microsoft.com/office/powerpoint/2010/main" val="7760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acute ischemia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370"/>
            <a:ext cx="10515600" cy="496778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Acute ischemia activates ATP sensitive K channels causing increase in extracellular K along with acidosis and hypoxia in cardiac muscle.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Increased extracellular 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00"/>
                </a:solidFill>
              </a:rPr>
              <a:t>greater resting depolarization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00"/>
                </a:solidFill>
              </a:rPr>
              <a:t>decreased conduction velocity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00"/>
                </a:solidFill>
              </a:rPr>
              <a:t>shortening of action potential duration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00"/>
                </a:solidFill>
              </a:rPr>
              <a:t>prolongation of effective refractory period (</a:t>
            </a:r>
            <a:r>
              <a:rPr lang="en-US" sz="2000" dirty="0" err="1" smtClean="0">
                <a:solidFill>
                  <a:srgbClr val="FFFF00"/>
                </a:solidFill>
              </a:rPr>
              <a:t>postrepolarization</a:t>
            </a:r>
            <a:r>
              <a:rPr lang="en-US" sz="2000" dirty="0" smtClean="0">
                <a:solidFill>
                  <a:srgbClr val="FFFF00"/>
                </a:solidFill>
              </a:rPr>
              <a:t> refractoriness)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Increase </a:t>
            </a:r>
            <a:r>
              <a:rPr lang="en-US" sz="2400" dirty="0">
                <a:solidFill>
                  <a:srgbClr val="FFFF00"/>
                </a:solidFill>
              </a:rPr>
              <a:t>in extracellular K depolarizes the RMP causing increase in tissue excitability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Injury current flows between ischemic and non ischemic cells at border zone promoting focal activity in normal tissue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Polymorphic VT due to </a:t>
            </a:r>
            <a:r>
              <a:rPr lang="en-US" sz="2400" dirty="0" err="1">
                <a:solidFill>
                  <a:srgbClr val="FFFF00"/>
                </a:solidFill>
              </a:rPr>
              <a:t>microentry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Single reentrant </a:t>
            </a:r>
            <a:r>
              <a:rPr lang="en-US" sz="2000" dirty="0" err="1">
                <a:solidFill>
                  <a:srgbClr val="FFFF00"/>
                </a:solidFill>
              </a:rPr>
              <a:t>wavefront</a:t>
            </a:r>
            <a:r>
              <a:rPr lang="en-US" sz="2000" dirty="0">
                <a:solidFill>
                  <a:srgbClr val="FFFF00"/>
                </a:solidFill>
              </a:rPr>
              <a:t> splits into multiple wavelets when it enters surrounding </a:t>
            </a:r>
            <a:r>
              <a:rPr lang="en-US" sz="2000" dirty="0" err="1">
                <a:solidFill>
                  <a:srgbClr val="FFFF00"/>
                </a:solidFill>
              </a:rPr>
              <a:t>nonischemic</a:t>
            </a:r>
            <a:r>
              <a:rPr lang="en-US" sz="2000" dirty="0">
                <a:solidFill>
                  <a:srgbClr val="FFFF00"/>
                </a:solidFill>
              </a:rPr>
              <a:t> tissue (shorter effective refractory period).</a:t>
            </a:r>
          </a:p>
        </p:txBody>
      </p:sp>
    </p:spTree>
    <p:extLst>
      <p:ext uri="{BB962C8B-B14F-4D97-AF65-F5344CB8AC3E}">
        <p14:creationId xmlns:p14="http://schemas.microsoft.com/office/powerpoint/2010/main" val="27514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 phases of MI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95% of these VTs due to reentry.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Two conditions essential for reentry: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Unidirectional block of conduction.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Circuit cycle longer than any of the refractory periods throughout the cycle.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Unidirectional block: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Anatomical : discontinuities in ventricular muscle, branching strands of slow conduction or tissue discontinuation due to gap junction abnormalities present in the areas of MI scar.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Functional : due to dispersion of refractoriness.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24" y="4808598"/>
            <a:ext cx="5284359" cy="21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The substrate for VT develops gradually over 2 weeks following a MI.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</a:t>
            </a:r>
            <a:r>
              <a:rPr lang="en-US" sz="2000" dirty="0" smtClean="0">
                <a:solidFill>
                  <a:srgbClr val="FFFF00"/>
                </a:solidFill>
              </a:rPr>
              <a:t>emains </a:t>
            </a:r>
            <a:r>
              <a:rPr lang="en-US" sz="2000" dirty="0">
                <a:solidFill>
                  <a:srgbClr val="FFFF00"/>
                </a:solidFill>
              </a:rPr>
              <a:t>indefinitely once formed.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Triggers: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Surges in autonomic tone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Electrolyte imbalance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Acute ischemia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Acute heart failure decompensation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2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Scar-Related Sustained Monomorphic VT Circuit </a:t>
            </a:r>
            <a:b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208" y="1897994"/>
            <a:ext cx="6163591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91776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loop “figure of 8” model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4" y="1282894"/>
            <a:ext cx="5677471" cy="543180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sthmus</a:t>
            </a:r>
            <a:r>
              <a:rPr lang="en-US" sz="2400" dirty="0">
                <a:solidFill>
                  <a:srgbClr val="FFFF00"/>
                </a:solidFill>
              </a:rPr>
              <a:t>: region of slow conduction within the scar.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Target site for ablation.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Proximal and distal isthmus sites are the entrance and exit respectively.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The exit site is the point where the activation </a:t>
            </a:r>
            <a:r>
              <a:rPr lang="en-US" sz="2400" dirty="0" err="1">
                <a:solidFill>
                  <a:srgbClr val="FFFF00"/>
                </a:solidFill>
              </a:rPr>
              <a:t>wavefront</a:t>
            </a:r>
            <a:r>
              <a:rPr lang="en-US" sz="2400" dirty="0">
                <a:solidFill>
                  <a:srgbClr val="FFFF00"/>
                </a:solidFill>
              </a:rPr>
              <a:t> leaves the circuit to depolarize the ventricles.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Determines VT morphology.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Outer loop connects entry and exit point by a lateral pathway around the border of the scar. Inner loop connects by a protected pathway within the scar.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Bystander sites are passively activated ; not integral to the circuit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35" y="1573431"/>
            <a:ext cx="4403728" cy="41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Mild symptoms (palpitations).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Symptoms of </a:t>
            </a:r>
            <a:r>
              <a:rPr lang="en-US" sz="2400" dirty="0" err="1">
                <a:solidFill>
                  <a:srgbClr val="FFFF00"/>
                </a:solidFill>
              </a:rPr>
              <a:t>hypoperfusion</a:t>
            </a:r>
            <a:r>
              <a:rPr lang="en-US" sz="2400" dirty="0">
                <a:solidFill>
                  <a:srgbClr val="FFFF00"/>
                </a:solidFill>
              </a:rPr>
              <a:t> (light headedness, altered sensorium, </a:t>
            </a:r>
            <a:r>
              <a:rPr lang="en-US" sz="2400" dirty="0" err="1">
                <a:solidFill>
                  <a:srgbClr val="FFFF00"/>
                </a:solidFill>
              </a:rPr>
              <a:t>presyncope</a:t>
            </a:r>
            <a:r>
              <a:rPr lang="en-US" sz="2400" dirty="0">
                <a:solidFill>
                  <a:srgbClr val="FFFF00"/>
                </a:solidFill>
              </a:rPr>
              <a:t>, syncope).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Exacerbation of angina and heart failure.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Sudden collapse.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Hemodynamic consequences depend 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Ventricular 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Duration of VT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Presence and extent of LV dysfunction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Loss of </a:t>
            </a:r>
            <a:r>
              <a:rPr lang="en-US" sz="2000" dirty="0" err="1">
                <a:solidFill>
                  <a:srgbClr val="FFFF00"/>
                </a:solidFill>
              </a:rPr>
              <a:t>atrioventricular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synchrony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4204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Ventricular Complexes (PVCs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coronary artery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Dilated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Cardiomyopathy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Bundle Branch Reentrant (BBR)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Arrhythmogenic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right ventricular dysplasia (ARVD)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Hypertrophic Cardiomyopathy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long after repair of congenital heart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patients with LV assist devices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features suggesting VT related to old MI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Presence of Q waves (</a:t>
            </a:r>
            <a:r>
              <a:rPr lang="en-US" sz="2400" dirty="0" err="1">
                <a:solidFill>
                  <a:srgbClr val="FFFF00"/>
                </a:solidFill>
              </a:rPr>
              <a:t>qR</a:t>
            </a:r>
            <a:r>
              <a:rPr lang="en-US" sz="2400" dirty="0">
                <a:solidFill>
                  <a:srgbClr val="FFFF00"/>
                </a:solidFill>
              </a:rPr>
              <a:t>, QR or </a:t>
            </a:r>
            <a:r>
              <a:rPr lang="en-US" sz="2400" dirty="0" err="1">
                <a:solidFill>
                  <a:srgbClr val="FFFF00"/>
                </a:solidFill>
              </a:rPr>
              <a:t>Qr</a:t>
            </a:r>
            <a:r>
              <a:rPr lang="en-US" sz="2400" dirty="0">
                <a:solidFill>
                  <a:srgbClr val="FFFF00"/>
                </a:solidFill>
              </a:rPr>
              <a:t>) in related leads.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Notched or wide QRS complexes.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Low QRS voltage.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Multiple ventricular tachycardia morphologies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site of origin of VT in CAD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ECG tends to locate reentry circuit exit rather than site of VT origin.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Helpful tool to guide mapping and ablation during EP.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Localisation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must be done in 3 axis: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</a:rPr>
              <a:t>Septal vs lateral walls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</a:rPr>
              <a:t>Superior vs inferior walls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</a:rPr>
              <a:t>Apical vs basal regions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site of origin of VT in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b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vs Septal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398827" cy="435133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Lateral wall VTs: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RBBB pattern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Wider QRS</a:t>
            </a:r>
          </a:p>
          <a:p>
            <a:pPr lvl="2"/>
            <a:r>
              <a:rPr lang="en-US" sz="1600" dirty="0">
                <a:solidFill>
                  <a:srgbClr val="FFFF00"/>
                </a:solidFill>
              </a:rPr>
              <a:t>Sequential activation of 2 ventricles.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Septal VTs: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LBBB pattern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Narrower QRS</a:t>
            </a:r>
          </a:p>
          <a:p>
            <a:pPr lvl="2"/>
            <a:r>
              <a:rPr lang="en-US" sz="1600" dirty="0">
                <a:solidFill>
                  <a:srgbClr val="FFFF00"/>
                </a:solidFill>
              </a:rPr>
              <a:t>Parallel activation of both ventricles.</a:t>
            </a:r>
          </a:p>
          <a:p>
            <a:pPr lvl="2"/>
            <a:r>
              <a:rPr lang="en-US" sz="1600" dirty="0">
                <a:solidFill>
                  <a:srgbClr val="FFFF00"/>
                </a:solidFill>
              </a:rPr>
              <a:t>Early engagement of HPS.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11" y="1690692"/>
            <a:ext cx="4064891" cy="4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site of origin of VT in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b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vs Inferior walls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1825625"/>
            <a:ext cx="5909481" cy="435133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QRS axis in inferior leads.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Superior </a:t>
            </a:r>
            <a:r>
              <a:rPr lang="en-US" sz="2400" dirty="0" smtClean="0">
                <a:solidFill>
                  <a:srgbClr val="FFFF00"/>
                </a:solidFill>
              </a:rPr>
              <a:t>axis: </a:t>
            </a:r>
            <a:r>
              <a:rPr lang="en-US" sz="2400" dirty="0">
                <a:solidFill>
                  <a:srgbClr val="FFFF00"/>
                </a:solidFill>
              </a:rPr>
              <a:t>QRS negative in inferior leads.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Inferior axis: QRS positive in inferior leads.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IWMI: 80% have superior axis.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AWMI: 55% have superior axis.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                45% have inferior axis.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395" y="1727437"/>
            <a:ext cx="3912457" cy="45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site of origin of VT in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b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 vs Apical regions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825625"/>
            <a:ext cx="5950424" cy="435133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QRS polarity in precordial leads.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VTs from base: positive concordant pattern.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VTs from apex: negative concordant pattern.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799" y="1613107"/>
            <a:ext cx="4573003" cy="47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Epicardial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origin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458882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Rare in post MI VT, less than 2% of all cases.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More common in </a:t>
            </a:r>
            <a:r>
              <a:rPr lang="en-US" sz="2400" dirty="0" smtClean="0">
                <a:solidFill>
                  <a:srgbClr val="FFFF00"/>
                </a:solidFill>
              </a:rPr>
              <a:t>DCM (one third) and </a:t>
            </a:r>
            <a:r>
              <a:rPr lang="en-US" sz="2400" dirty="0" err="1" smtClean="0">
                <a:solidFill>
                  <a:srgbClr val="FFFF00"/>
                </a:solidFill>
              </a:rPr>
              <a:t>Chagas</a:t>
            </a:r>
            <a:r>
              <a:rPr lang="en-US" sz="2400" dirty="0" smtClean="0">
                <a:solidFill>
                  <a:srgbClr val="FFFF00"/>
                </a:solidFill>
              </a:rPr>
              <a:t> disease (70%).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err="1">
                <a:solidFill>
                  <a:srgbClr val="FFFF00"/>
                </a:solidFill>
              </a:rPr>
              <a:t>Epicardial</a:t>
            </a:r>
            <a:r>
              <a:rPr lang="en-US" sz="2400" dirty="0">
                <a:solidFill>
                  <a:srgbClr val="FFFF00"/>
                </a:solidFill>
              </a:rPr>
              <a:t> origin of ventricular activation widens the initial part of QRS complex – pseudo delta wave.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ECG intervals of ventricular activation that suggest an </a:t>
            </a:r>
            <a:r>
              <a:rPr lang="en-US" sz="2400" dirty="0" err="1">
                <a:solidFill>
                  <a:srgbClr val="FFFF00"/>
                </a:solidFill>
              </a:rPr>
              <a:t>epicardial</a:t>
            </a:r>
            <a:r>
              <a:rPr lang="en-US" sz="2400" dirty="0">
                <a:solidFill>
                  <a:srgbClr val="FFFF00"/>
                </a:solidFill>
              </a:rPr>
              <a:t> origin of the VT: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pseudo–delta wave (measured from the earliest ventricular activation to the earliest fast deflection in any precordial lead) of 34 milliseconds or more [sensitivity- 83% and specificity- 95%]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FFFF00"/>
                </a:solidFill>
              </a:rPr>
              <a:t>intrinsicoid</a:t>
            </a:r>
            <a:r>
              <a:rPr lang="en-US" sz="2000" dirty="0">
                <a:solidFill>
                  <a:srgbClr val="FFFF00"/>
                </a:solidFill>
              </a:rPr>
              <a:t> deflection time in V2 (measured from the earliest ventricular activation to the peak of the R wave in V2) of more than 85 milliseconds [sensitivity- 87% and specificity- 90%]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shortest RS complex duration (measured from the earliest ventricular activation to the nadir of the first S wave in any precordial lead) of 121 milliseconds or more [sensitivity- 76% and specificity- 85%]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QRS duration is more than 200 milliseconds.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4012"/>
            <a:ext cx="10365471" cy="50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4357"/>
          </a:xfrm>
        </p:spPr>
        <p:txBody>
          <a:bodyPr/>
          <a:lstStyle/>
          <a:p>
            <a:r>
              <a:rPr lang="en-US" sz="2400" b="1" u="sng" dirty="0">
                <a:solidFill>
                  <a:srgbClr val="FFFF00"/>
                </a:solidFill>
              </a:rPr>
              <a:t>Acute Management: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VTs with hemodynamic compromise: DC version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Medical management: </a:t>
            </a:r>
          </a:p>
          <a:p>
            <a:pPr lvl="1"/>
            <a:r>
              <a:rPr lang="en-US" sz="2000" dirty="0" err="1">
                <a:solidFill>
                  <a:srgbClr val="FFFF00"/>
                </a:solidFill>
              </a:rPr>
              <a:t>Amiodarone</a:t>
            </a:r>
            <a:r>
              <a:rPr lang="en-US" sz="2000" dirty="0">
                <a:solidFill>
                  <a:srgbClr val="FFFF00"/>
                </a:solidFill>
              </a:rPr>
              <a:t> drug of choice.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Procainamide and </a:t>
            </a:r>
            <a:r>
              <a:rPr lang="en-US" sz="2000" dirty="0" err="1">
                <a:solidFill>
                  <a:srgbClr val="FFFF00"/>
                </a:solidFill>
              </a:rPr>
              <a:t>sotalol</a:t>
            </a:r>
            <a:r>
              <a:rPr lang="en-US" sz="2000" dirty="0">
                <a:solidFill>
                  <a:srgbClr val="FFFF00"/>
                </a:solidFill>
              </a:rPr>
              <a:t> are alternatives.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Lidocaine less effective in the absence of ischemia.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Beta blockers offer additional benefit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marL="457189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Treatment of underlying conditions 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eg</a:t>
            </a:r>
            <a:r>
              <a:rPr lang="en-US" sz="2400" dirty="0">
                <a:solidFill>
                  <a:srgbClr val="FFFF00"/>
                </a:solidFill>
              </a:rPr>
              <a:t>: acute ischemia, decompensated heart failure, electrolyte abnormalities)</a:t>
            </a:r>
          </a:p>
        </p:txBody>
      </p:sp>
    </p:spTree>
    <p:extLst>
      <p:ext uri="{BB962C8B-B14F-4D97-AF65-F5344CB8AC3E}">
        <p14:creationId xmlns:p14="http://schemas.microsoft.com/office/powerpoint/2010/main" val="29157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3" y="1785008"/>
            <a:ext cx="10384809" cy="49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 management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369"/>
            <a:ext cx="10515600" cy="507696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Prevention of </a:t>
            </a:r>
            <a:r>
              <a:rPr lang="en-US" sz="2400" dirty="0" smtClean="0">
                <a:solidFill>
                  <a:srgbClr val="FFFF00"/>
                </a:solidFill>
              </a:rPr>
              <a:t>SCD- ICD implantation.</a:t>
            </a:r>
            <a:endParaRPr lang="en-US" sz="2000" dirty="0">
              <a:solidFill>
                <a:srgbClr val="FFFF00"/>
              </a:solidFill>
            </a:endParaRPr>
          </a:p>
          <a:p>
            <a:pPr lvl="1"/>
            <a:endParaRPr lang="en-US" sz="20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Adjunctive antiarrhythmic therapy</a:t>
            </a:r>
            <a:endParaRPr lang="en-US" sz="2000" dirty="0">
              <a:solidFill>
                <a:srgbClr val="FFFF00"/>
              </a:solidFill>
            </a:endParaRP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Reduce the frequency of ventricular arrhythmia in patients with unacceptably frequent ICD therapy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Reduce the rate of VT so that it </a:t>
            </a:r>
            <a:r>
              <a:rPr lang="en-US" sz="2000" dirty="0" smtClean="0">
                <a:solidFill>
                  <a:srgbClr val="FFFF00"/>
                </a:solidFill>
              </a:rPr>
              <a:t>is better </a:t>
            </a:r>
            <a:r>
              <a:rPr lang="en-US" sz="2000" dirty="0">
                <a:solidFill>
                  <a:srgbClr val="FFFF00"/>
                </a:solidFill>
              </a:rPr>
              <a:t>tolerated hemodynamically and more amenable to pace termination or low-energy cardioversion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Suppress other arrhythmias (e.g., sinus tachycardia, AF, </a:t>
            </a:r>
            <a:r>
              <a:rPr lang="en-US" sz="2000" dirty="0" err="1">
                <a:solidFill>
                  <a:srgbClr val="FFFF00"/>
                </a:solidFill>
              </a:rPr>
              <a:t>nonsustained</a:t>
            </a:r>
            <a:r>
              <a:rPr lang="en-US" sz="2000" dirty="0">
                <a:solidFill>
                  <a:srgbClr val="FFFF00"/>
                </a:solidFill>
              </a:rPr>
              <a:t> VT) that cause symptoms or interfere with ICD </a:t>
            </a:r>
            <a:r>
              <a:rPr lang="en-US" sz="2000" dirty="0" smtClean="0">
                <a:solidFill>
                  <a:srgbClr val="FFFF00"/>
                </a:solidFill>
              </a:rPr>
              <a:t>function resulting </a:t>
            </a:r>
            <a:r>
              <a:rPr lang="en-US" sz="2000" dirty="0">
                <a:solidFill>
                  <a:srgbClr val="FFFF00"/>
                </a:solidFill>
              </a:rPr>
              <a:t>in inappropriate </a:t>
            </a:r>
            <a:r>
              <a:rPr lang="en-US" sz="2000" dirty="0" smtClean="0">
                <a:solidFill>
                  <a:srgbClr val="FFFF00"/>
                </a:solidFill>
              </a:rPr>
              <a:t>discharges.</a:t>
            </a:r>
            <a:endParaRPr lang="en-US" sz="2000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Catheter ablation of post-MI VT: 2 indications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Recurrent VT causing frequent ICD shocks and refractory to antiarrhythmic medications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VT storm or incessant VT refractory to antiarrhythmic medications.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6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85" y="283428"/>
            <a:ext cx="8795191" cy="57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Ventricular Complexes (PVCs)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8516815" cy="435133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Premature impulses (complexes) that originate in the ventricles.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Usually benign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Mechanisms: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Extrasystoles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</a:p>
          <a:p>
            <a:pPr lvl="2"/>
            <a:r>
              <a:rPr lang="en-US" sz="1800" dirty="0">
                <a:solidFill>
                  <a:srgbClr val="FFFF00"/>
                </a:solidFill>
              </a:rPr>
              <a:t>More frequent; induced by a mechanism related to the </a:t>
            </a:r>
            <a:r>
              <a:rPr lang="en-US" sz="1800" dirty="0" err="1">
                <a:solidFill>
                  <a:srgbClr val="FFFF00"/>
                </a:solidFill>
              </a:rPr>
              <a:t>preceeding</a:t>
            </a:r>
            <a:r>
              <a:rPr lang="en-US" sz="1800" dirty="0">
                <a:solidFill>
                  <a:srgbClr val="FFFF00"/>
                </a:solidFill>
              </a:rPr>
              <a:t> QRS complex. </a:t>
            </a:r>
          </a:p>
          <a:p>
            <a:pPr lvl="2"/>
            <a:r>
              <a:rPr lang="en-US" sz="1800" dirty="0">
                <a:solidFill>
                  <a:srgbClr val="FFFF00"/>
                </a:solidFill>
              </a:rPr>
              <a:t>Most commonly due to reentry; less often induced by post potentials (triggered activity).</a:t>
            </a:r>
          </a:p>
          <a:p>
            <a:pPr lvl="2"/>
            <a:r>
              <a:rPr lang="en-US" sz="1800" dirty="0">
                <a:solidFill>
                  <a:srgbClr val="FFFF00"/>
                </a:solidFill>
              </a:rPr>
              <a:t>Fixed or nearly fixed coupling interval.  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Parasystoles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2"/>
            <a:r>
              <a:rPr lang="en-US" sz="1800" dirty="0">
                <a:solidFill>
                  <a:srgbClr val="FFFF00"/>
                </a:solidFill>
              </a:rPr>
              <a:t>Less frequent; independent of baseline rhythm.</a:t>
            </a:r>
          </a:p>
          <a:p>
            <a:pPr lvl="2"/>
            <a:r>
              <a:rPr lang="en-US" sz="1800" dirty="0">
                <a:solidFill>
                  <a:srgbClr val="FFFF00"/>
                </a:solidFill>
              </a:rPr>
              <a:t>Due to presence of unidirectional entrance block in the </a:t>
            </a:r>
            <a:r>
              <a:rPr lang="en-US" sz="1800" dirty="0" err="1">
                <a:solidFill>
                  <a:srgbClr val="FFFF00"/>
                </a:solidFill>
              </a:rPr>
              <a:t>parasystolic</a:t>
            </a:r>
            <a:r>
              <a:rPr lang="en-US" sz="1800" dirty="0">
                <a:solidFill>
                  <a:srgbClr val="FFFF00"/>
                </a:solidFill>
              </a:rPr>
              <a:t> focus.</a:t>
            </a:r>
          </a:p>
          <a:p>
            <a:pPr lvl="2"/>
            <a:r>
              <a:rPr lang="en-US" sz="1800" dirty="0">
                <a:solidFill>
                  <a:srgbClr val="FFFF00"/>
                </a:solidFill>
              </a:rPr>
              <a:t>Varying coupling intervals, </a:t>
            </a:r>
            <a:r>
              <a:rPr lang="en-US" sz="1800" dirty="0" err="1">
                <a:solidFill>
                  <a:srgbClr val="FFFF00"/>
                </a:solidFill>
              </a:rPr>
              <a:t>interectopic</a:t>
            </a:r>
            <a:r>
              <a:rPr lang="en-US" sz="1800" dirty="0">
                <a:solidFill>
                  <a:srgbClr val="FFFF00"/>
                </a:solidFill>
              </a:rPr>
              <a:t> intervals are multiples of each other and presence of fusion complexes.</a:t>
            </a:r>
          </a:p>
          <a:p>
            <a:pPr lvl="2"/>
            <a:endParaRPr lang="en-US" sz="18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800" y="4606841"/>
            <a:ext cx="3398133" cy="18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management</a:t>
            </a:r>
            <a:b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Prevention of SCD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690691"/>
            <a:ext cx="10994409" cy="48458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9678" y="1690691"/>
            <a:ext cx="2129050" cy="4845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 management</a:t>
            </a:r>
            <a:r>
              <a:rPr lang="en-US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Prevention of SCD in Ventricular Arrhythmias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651630"/>
              </p:ext>
            </p:extLst>
          </p:nvPr>
        </p:nvGraphicFramePr>
        <p:xfrm>
          <a:off x="218364" y="1188804"/>
          <a:ext cx="11750723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840"/>
                <a:gridCol w="1596882"/>
                <a:gridCol w="1340799"/>
                <a:gridCol w="1653085"/>
                <a:gridCol w="1487606"/>
                <a:gridCol w="1474892"/>
                <a:gridCol w="1692838"/>
                <a:gridCol w="1035781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OF 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FOLLOW UP(</a:t>
                      </a:r>
                      <a:r>
                        <a:rPr lang="en-US" sz="1400" dirty="0" err="1" smtClean="0"/>
                        <a:t>mths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MORTALITY%</a:t>
                      </a:r>
                    </a:p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MORTALITY%</a:t>
                      </a:r>
                    </a:p>
                    <a:p>
                      <a:r>
                        <a:rPr lang="en-US" dirty="0" smtClean="0"/>
                        <a:t>ICD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</a:tr>
              <a:tr h="1036378">
                <a:tc>
                  <a:txBody>
                    <a:bodyPr/>
                    <a:lstStyle/>
                    <a:p>
                      <a:r>
                        <a:rPr lang="en-US" dirty="0" smtClean="0"/>
                        <a:t>MADIT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 arrhythmic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</a:t>
                      </a:r>
                      <a:r>
                        <a:rPr lang="en-US" sz="1600" baseline="0" dirty="0" smtClean="0"/>
                        <a:t> MI; LVEF &lt; 35%, asymptomatic NSVT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888324">
                <a:tc>
                  <a:txBody>
                    <a:bodyPr/>
                    <a:lstStyle/>
                    <a:p>
                      <a:r>
                        <a:rPr lang="en-US" dirty="0" smtClean="0"/>
                        <a:t>CABG-PATCH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 arrhythmic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 CABG: LVEF &lt; 35%. Positive</a:t>
                      </a:r>
                      <a:r>
                        <a:rPr lang="en-US" sz="1600" baseline="0" dirty="0" smtClean="0"/>
                        <a:t> SAECG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</a:tr>
              <a:tr h="1036378">
                <a:tc>
                  <a:txBody>
                    <a:bodyPr/>
                    <a:lstStyle/>
                    <a:p>
                      <a:r>
                        <a:rPr lang="en-US" dirty="0" smtClean="0"/>
                        <a:t>MUSTT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Conventional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 MI; LVEF &lt; 40%; NSVT, inducible VT on EP study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</a:tr>
              <a:tr h="621827">
                <a:tc>
                  <a:txBody>
                    <a:bodyPr/>
                    <a:lstStyle/>
                    <a:p>
                      <a:r>
                        <a:rPr lang="en-US" dirty="0" smtClean="0"/>
                        <a:t>MADIT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Conventional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 MI; LVEF &lt; 30%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</a:t>
                      </a:r>
                      <a:endParaRPr lang="en-US" dirty="0"/>
                    </a:p>
                  </a:txBody>
                  <a:tcPr/>
                </a:tc>
              </a:tr>
              <a:tr h="1273264">
                <a:tc>
                  <a:txBody>
                    <a:bodyPr/>
                    <a:lstStyle/>
                    <a:p>
                      <a:r>
                        <a:rPr lang="en-US" dirty="0" smtClean="0"/>
                        <a:t>DINAMIT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Conventional therapy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Recent</a:t>
                      </a:r>
                      <a:r>
                        <a:rPr lang="en-US" sz="1600" baseline="0" dirty="0" smtClean="0"/>
                        <a:t> MI (within 6-40 d), LVEF &lt; 35%; impaired heart rate variability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7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Guidelines for ICD in CAD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Secondary </a:t>
            </a:r>
            <a:r>
              <a:rPr lang="en-US" sz="2800" b="1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ICD therapy is indicated in patients who are survivors </a:t>
            </a:r>
            <a:r>
              <a:rPr lang="en-US" sz="2400" dirty="0" smtClean="0">
                <a:solidFill>
                  <a:srgbClr val="FFFF00"/>
                </a:solidFill>
              </a:rPr>
              <a:t>of cardiac </a:t>
            </a:r>
            <a:r>
              <a:rPr lang="en-US" sz="2400" dirty="0">
                <a:solidFill>
                  <a:srgbClr val="FFFF00"/>
                </a:solidFill>
              </a:rPr>
              <a:t>arrest due to VF or hemodynamically unstable </a:t>
            </a:r>
            <a:r>
              <a:rPr lang="en-US" sz="2400" dirty="0" smtClean="0">
                <a:solidFill>
                  <a:srgbClr val="FFFF00"/>
                </a:solidFill>
              </a:rPr>
              <a:t>sustained VT </a:t>
            </a:r>
            <a:r>
              <a:rPr lang="en-US" sz="2400" dirty="0">
                <a:solidFill>
                  <a:srgbClr val="FFFF00"/>
                </a:solidFill>
              </a:rPr>
              <a:t>after evaluation to define the cause of the event </a:t>
            </a:r>
            <a:r>
              <a:rPr lang="en-US" sz="2400" dirty="0" smtClean="0">
                <a:solidFill>
                  <a:srgbClr val="FFFF00"/>
                </a:solidFill>
              </a:rPr>
              <a:t>and to </a:t>
            </a:r>
            <a:r>
              <a:rPr lang="en-US" sz="2400" dirty="0">
                <a:solidFill>
                  <a:srgbClr val="FFFF00"/>
                </a:solidFill>
              </a:rPr>
              <a:t>exclude any completely reversible causes. </a:t>
            </a:r>
            <a:r>
              <a:rPr lang="en-US" sz="2400" dirty="0" smtClean="0">
                <a:solidFill>
                  <a:srgbClr val="FFFF00"/>
                </a:solidFill>
              </a:rPr>
              <a:t>(Class I; LOE A)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Patients experiencing cardiac arrest due to VF 48 </a:t>
            </a:r>
            <a:r>
              <a:rPr lang="en-US" sz="2400" dirty="0" err="1" smtClean="0">
                <a:solidFill>
                  <a:srgbClr val="FFFF00"/>
                </a:solidFill>
              </a:rPr>
              <a:t>hrs</a:t>
            </a:r>
            <a:r>
              <a:rPr lang="en-US" sz="2400" dirty="0" smtClean="0">
                <a:solidFill>
                  <a:srgbClr val="FFFF00"/>
                </a:solidFill>
              </a:rPr>
              <a:t> after MI must be optimally evaluated and treated for ischemia.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Evidence of ischemia – complete coronary revascularization.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ICD if revascularization is not possible and there is significant LV dysfunction.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ICD in CAD </a:t>
            </a:r>
            <a:b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prevention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48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Class I</a:t>
            </a:r>
            <a:r>
              <a:rPr lang="en-US" dirty="0">
                <a:solidFill>
                  <a:srgbClr val="FFFF00"/>
                </a:solidFill>
              </a:rPr>
              <a:t>:</a:t>
            </a:r>
            <a:endParaRPr lang="en-US" sz="2400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i="1" dirty="0" smtClean="0">
              <a:solidFill>
                <a:srgbClr val="FFFF00"/>
              </a:solidFill>
            </a:endParaRPr>
          </a:p>
          <a:p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en-US" sz="2400" i="1" dirty="0" smtClean="0">
                <a:solidFill>
                  <a:srgbClr val="FFFF00"/>
                </a:solidFill>
              </a:rPr>
              <a:t>atients </a:t>
            </a:r>
            <a:r>
              <a:rPr lang="en-US" sz="2400" i="1" dirty="0">
                <a:solidFill>
                  <a:srgbClr val="FFFF00"/>
                </a:solidFill>
              </a:rPr>
              <a:t>with LVEF less than </a:t>
            </a:r>
            <a:r>
              <a:rPr lang="en-US" sz="2400" i="1" dirty="0" smtClean="0">
                <a:solidFill>
                  <a:srgbClr val="FFFF00"/>
                </a:solidFill>
              </a:rPr>
              <a:t>or equal </a:t>
            </a:r>
            <a:r>
              <a:rPr lang="en-US" sz="2400" i="1" dirty="0">
                <a:solidFill>
                  <a:srgbClr val="FFFF00"/>
                </a:solidFill>
              </a:rPr>
              <a:t>to 35% due to prior MI who are at least 40 days </a:t>
            </a:r>
            <a:r>
              <a:rPr lang="en-US" sz="2400" i="1" dirty="0" smtClean="0">
                <a:solidFill>
                  <a:srgbClr val="FFFF00"/>
                </a:solidFill>
              </a:rPr>
              <a:t>post-MI and </a:t>
            </a:r>
            <a:r>
              <a:rPr lang="en-US" sz="2400" i="1" dirty="0">
                <a:solidFill>
                  <a:srgbClr val="FFFF00"/>
                </a:solidFill>
              </a:rPr>
              <a:t>are in NYHA functional Class II or III. (</a:t>
            </a:r>
            <a:r>
              <a:rPr lang="en-US" sz="2400" i="1" dirty="0" smtClean="0">
                <a:solidFill>
                  <a:srgbClr val="FFFF00"/>
                </a:solidFill>
              </a:rPr>
              <a:t>LOE: A). </a:t>
            </a:r>
            <a:endParaRPr lang="en-US" sz="1200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en-US" sz="2400" i="1" dirty="0" smtClean="0">
                <a:solidFill>
                  <a:srgbClr val="FFFF00"/>
                </a:solidFill>
              </a:rPr>
              <a:t>atients </a:t>
            </a:r>
            <a:r>
              <a:rPr lang="en-US" sz="2400" i="1" dirty="0">
                <a:solidFill>
                  <a:srgbClr val="FFFF00"/>
                </a:solidFill>
              </a:rPr>
              <a:t>with LV dysfunction due </a:t>
            </a:r>
            <a:r>
              <a:rPr lang="en-US" sz="2400" i="1" dirty="0" smtClean="0">
                <a:solidFill>
                  <a:srgbClr val="FFFF00"/>
                </a:solidFill>
              </a:rPr>
              <a:t>to prior </a:t>
            </a:r>
            <a:r>
              <a:rPr lang="en-US" sz="2400" i="1" dirty="0">
                <a:solidFill>
                  <a:srgbClr val="FFFF00"/>
                </a:solidFill>
              </a:rPr>
              <a:t>MI who are at least 40 days post-MI, have an LVEF less than or equal to 30%, and are in NYHA functional Class I. (</a:t>
            </a:r>
            <a:r>
              <a:rPr lang="en-US" sz="2400" i="1" dirty="0" smtClean="0">
                <a:solidFill>
                  <a:srgbClr val="FFFF00"/>
                </a:solidFill>
              </a:rPr>
              <a:t>LOE: </a:t>
            </a:r>
            <a:r>
              <a:rPr lang="en-US" sz="2400" i="1" dirty="0">
                <a:solidFill>
                  <a:srgbClr val="FFFF00"/>
                </a:solidFill>
              </a:rPr>
              <a:t>A</a:t>
            </a:r>
            <a:r>
              <a:rPr lang="en-US" sz="2400" i="1" dirty="0" smtClean="0">
                <a:solidFill>
                  <a:srgbClr val="FFFF00"/>
                </a:solidFill>
              </a:rPr>
              <a:t>).</a:t>
            </a:r>
            <a:endParaRPr lang="en-US" sz="1200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en-US" sz="2400" i="1" dirty="0" smtClean="0">
                <a:solidFill>
                  <a:srgbClr val="FFFF00"/>
                </a:solidFill>
              </a:rPr>
              <a:t>atients </a:t>
            </a:r>
            <a:r>
              <a:rPr lang="en-US" sz="2400" i="1" dirty="0">
                <a:solidFill>
                  <a:srgbClr val="FFFF00"/>
                </a:solidFill>
              </a:rPr>
              <a:t>with </a:t>
            </a:r>
            <a:r>
              <a:rPr lang="en-US" sz="2400" i="1" dirty="0" err="1">
                <a:solidFill>
                  <a:srgbClr val="FFFF00"/>
                </a:solidFill>
              </a:rPr>
              <a:t>nonsustained</a:t>
            </a:r>
            <a:r>
              <a:rPr lang="en-US" sz="2400" i="1" dirty="0">
                <a:solidFill>
                  <a:srgbClr val="FFFF00"/>
                </a:solidFill>
              </a:rPr>
              <a:t> VT </a:t>
            </a:r>
            <a:r>
              <a:rPr lang="en-US" sz="2400" i="1" dirty="0" smtClean="0">
                <a:solidFill>
                  <a:srgbClr val="FFFF00"/>
                </a:solidFill>
              </a:rPr>
              <a:t>due to </a:t>
            </a:r>
            <a:r>
              <a:rPr lang="en-US" sz="2400" i="1" dirty="0">
                <a:solidFill>
                  <a:srgbClr val="FFFF00"/>
                </a:solidFill>
              </a:rPr>
              <a:t>prior MI, LVEF less than or equal to 40%, and inducible VF </a:t>
            </a:r>
            <a:r>
              <a:rPr lang="en-US" sz="2400" i="1" dirty="0" smtClean="0">
                <a:solidFill>
                  <a:srgbClr val="FFFF00"/>
                </a:solidFill>
              </a:rPr>
              <a:t>or sustained </a:t>
            </a:r>
            <a:r>
              <a:rPr lang="en-US" sz="2400" i="1" dirty="0">
                <a:solidFill>
                  <a:srgbClr val="FFFF00"/>
                </a:solidFill>
              </a:rPr>
              <a:t>VT at electrophysiological study. (</a:t>
            </a:r>
            <a:r>
              <a:rPr lang="en-US" sz="2400" i="1" dirty="0" smtClean="0">
                <a:solidFill>
                  <a:srgbClr val="FFFF00"/>
                </a:solidFill>
              </a:rPr>
              <a:t>LOE: B).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Dilated Cardiomyopathy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Multiform VPCs, ventricular pairs, NSVT- 80%-95% DCM patients.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Ventricular arrhythmias more frequent and complex as LV function deteriorates.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NSVT 15%-20% in NYHA I/II to 50%-70% in NYHA IV.</a:t>
            </a:r>
          </a:p>
          <a:p>
            <a:pPr lvl="1"/>
            <a:endParaRPr lang="en-US" sz="20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VT may arise in the myocardium or may be through </a:t>
            </a:r>
            <a:r>
              <a:rPr lang="en-US" sz="2400" dirty="0" err="1" smtClean="0">
                <a:solidFill>
                  <a:srgbClr val="FFFF00"/>
                </a:solidFill>
              </a:rPr>
              <a:t>macroentrant</a:t>
            </a:r>
            <a:r>
              <a:rPr lang="en-US" sz="2400" dirty="0" smtClean="0">
                <a:solidFill>
                  <a:srgbClr val="FFFF00"/>
                </a:solidFill>
              </a:rPr>
              <a:t> circuit ( BBR- VT).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BBR-VT --- </a:t>
            </a:r>
            <a:r>
              <a:rPr lang="en-US" sz="2400" dirty="0">
                <a:solidFill>
                  <a:srgbClr val="FFFF00"/>
                </a:solidFill>
              </a:rPr>
              <a:t>Responsible for VT in up to 41% of </a:t>
            </a:r>
            <a:r>
              <a:rPr lang="en-US" sz="2400" dirty="0" smtClean="0">
                <a:solidFill>
                  <a:srgbClr val="FFFF00"/>
                </a:solidFill>
              </a:rPr>
              <a:t>DCM.</a:t>
            </a:r>
          </a:p>
          <a:p>
            <a:pPr lvl="1"/>
            <a:endParaRPr lang="en-US" sz="20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13" y="365129"/>
            <a:ext cx="7497290" cy="63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Predictors of arrhythmia and mortality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354170" cy="458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FF00"/>
                </a:solidFill>
              </a:rPr>
              <a:t>Clinical predictors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FF00"/>
                </a:solidFill>
              </a:rPr>
              <a:t>Severity of LV dysfunction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</a:rPr>
              <a:t>As CHF symptoms worsen,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00"/>
                </a:solidFill>
              </a:rPr>
              <a:t>R</a:t>
            </a:r>
            <a:r>
              <a:rPr lang="en-US" sz="1600" dirty="0" smtClean="0">
                <a:solidFill>
                  <a:srgbClr val="FFFF00"/>
                </a:solidFill>
              </a:rPr>
              <a:t>isk of total mortality, sudden death and CHF death increases.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FF00"/>
                </a:solidFill>
              </a:rPr>
              <a:t>Ratio of sudden death to CHF death decreases.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</a:rPr>
              <a:t>Once </a:t>
            </a:r>
            <a:r>
              <a:rPr lang="en-US" sz="2000" dirty="0" err="1" smtClean="0">
                <a:solidFill>
                  <a:srgbClr val="FFFF00"/>
                </a:solidFill>
              </a:rPr>
              <a:t>pt</a:t>
            </a:r>
            <a:r>
              <a:rPr lang="en-US" sz="2000" dirty="0" smtClean="0">
                <a:solidFill>
                  <a:srgbClr val="FFFF00"/>
                </a:solidFill>
              </a:rPr>
              <a:t> develop class IV symptoms, EF less valuable in predicting mortality.</a:t>
            </a:r>
          </a:p>
          <a:p>
            <a:pPr marL="457189" lvl="1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FF00"/>
                </a:solidFill>
              </a:rPr>
              <a:t>Syncope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00"/>
                </a:solidFill>
              </a:rPr>
              <a:t>1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yr</a:t>
            </a:r>
            <a:r>
              <a:rPr lang="en-US" sz="2000" dirty="0" smtClean="0">
                <a:solidFill>
                  <a:srgbClr val="FFFF00"/>
                </a:solidFill>
              </a:rPr>
              <a:t> SCD rates increases from 12% to 45% when syncope is present.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91" y="1386227"/>
            <a:ext cx="5127709" cy="52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Laboratory values: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Low serum sodium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High plasma norepinephrine, renin and ANP,BNP levels.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i="1" dirty="0" smtClean="0">
                <a:solidFill>
                  <a:srgbClr val="FFFF00"/>
                </a:solidFill>
              </a:rPr>
              <a:t>ECG predictors: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LBBB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First and second degree AV block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Predictive testing with EP in DCM patients not associated with CAD is controversial.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Presence of polymorphic VT on EPS does not predict risk for SCD.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Induction of sustained monomorphic VT identifies high risk population.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Lack of inducible VT does not predict freedom from sudden death.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HF therapy on ventricular arrhythmias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Beta </a:t>
            </a:r>
            <a:r>
              <a:rPr lang="en-US" sz="2400" dirty="0" smtClean="0">
                <a:solidFill>
                  <a:srgbClr val="FFFF00"/>
                </a:solidFill>
              </a:rPr>
              <a:t>blockers</a:t>
            </a:r>
            <a:r>
              <a:rPr lang="en-US" sz="2400" dirty="0">
                <a:solidFill>
                  <a:srgbClr val="FFFF00"/>
                </a:solidFill>
              </a:rPr>
              <a:t>:  substantial part of the survival benefit seen </a:t>
            </a:r>
            <a:r>
              <a:rPr lang="en-US" sz="2400" dirty="0" smtClean="0">
                <a:solidFill>
                  <a:srgbClr val="FFFF00"/>
                </a:solidFill>
              </a:rPr>
              <a:t>is </a:t>
            </a:r>
            <a:r>
              <a:rPr lang="en-US" sz="2400" dirty="0">
                <a:solidFill>
                  <a:srgbClr val="FFFF00"/>
                </a:solidFill>
              </a:rPr>
              <a:t>due to a significant reduction in </a:t>
            </a:r>
            <a:r>
              <a:rPr lang="en-US" sz="2400" dirty="0" smtClean="0">
                <a:solidFill>
                  <a:srgbClr val="FFFF00"/>
                </a:solidFill>
              </a:rPr>
              <a:t>SCD.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38" y="2551769"/>
            <a:ext cx="8525031" cy="43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HF therapy on ventricular arrhythmias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ACEI and ARBs: improved survival; conflicting data with reduction in SCD.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CONSENSUS, SOLVD, SAVE – little or no reduction in SCD.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V-</a:t>
            </a:r>
            <a:r>
              <a:rPr lang="en-US" sz="2400" dirty="0" err="1" smtClean="0">
                <a:solidFill>
                  <a:srgbClr val="FFFF00"/>
                </a:solidFill>
              </a:rPr>
              <a:t>HeFT</a:t>
            </a:r>
            <a:r>
              <a:rPr lang="en-US" sz="2400" dirty="0" smtClean="0">
                <a:solidFill>
                  <a:srgbClr val="FFFF00"/>
                </a:solidFill>
              </a:rPr>
              <a:t>, TRACE, AIRE – significant reduction in SCD.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Aldosterone antagonists: Reduce overall mortality and SCD in advanced HF.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Reduction in aldosterone effect on the heart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Maintenance of higher potassium levels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Digoxin and other inotropes: </a:t>
            </a:r>
            <a:r>
              <a:rPr lang="en-US" sz="2400" dirty="0" err="1" smtClean="0">
                <a:solidFill>
                  <a:srgbClr val="FFFF00"/>
                </a:solidFill>
              </a:rPr>
              <a:t>Proarrhythmic</a:t>
            </a:r>
            <a:r>
              <a:rPr lang="en-US" sz="2400" dirty="0" smtClean="0">
                <a:solidFill>
                  <a:srgbClr val="FFFF00"/>
                </a:solidFill>
              </a:rPr>
              <a:t> effect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DIG trial: no net mortality benefit, apparent increase in mortality from arrhythmias ( not statistically significant).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35" y="390418"/>
            <a:ext cx="7594779" cy="1367741"/>
          </a:xfrm>
          <a:prstGeom prst="rect">
            <a:avLst/>
          </a:prstGeom>
        </p:spPr>
      </p:pic>
      <p:sp>
        <p:nvSpPr>
          <p:cNvPr id="7" name="Round Single Corner Rectangle 6"/>
          <p:cNvSpPr/>
          <p:nvPr/>
        </p:nvSpPr>
        <p:spPr>
          <a:xfrm>
            <a:off x="3545059" y="1734661"/>
            <a:ext cx="3910819" cy="34661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Extrasystole</a:t>
            </a:r>
            <a:r>
              <a:rPr lang="en-US" dirty="0"/>
              <a:t>- </a:t>
            </a:r>
            <a:r>
              <a:rPr lang="en-US" dirty="0" err="1"/>
              <a:t>Trigeminy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09" y="2216213"/>
            <a:ext cx="7090117" cy="386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05904" y="6078415"/>
            <a:ext cx="4389120" cy="364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Parasystole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Antiarrhythmics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Amiodarone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trials GESICA: mortality benefit.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SCD-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mortality not reduced compared to placebo.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only for reducing the frequency of shocks in patients with recurrent ventricular arrhythmias (Class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prevention with ICD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72" y="1825625"/>
            <a:ext cx="10967655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ICD 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Primary prevention of SCD: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Patients </a:t>
            </a:r>
            <a:r>
              <a:rPr lang="en-US" sz="2400" dirty="0">
                <a:solidFill>
                  <a:srgbClr val="FFFF00"/>
                </a:solidFill>
              </a:rPr>
              <a:t>with </a:t>
            </a:r>
            <a:r>
              <a:rPr lang="en-US" sz="2400" dirty="0" err="1">
                <a:solidFill>
                  <a:srgbClr val="FFFF00"/>
                </a:solidFill>
              </a:rPr>
              <a:t>nonischemic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DCM who </a:t>
            </a:r>
            <a:r>
              <a:rPr lang="en-US" sz="2400" dirty="0">
                <a:solidFill>
                  <a:srgbClr val="FFFF00"/>
                </a:solidFill>
              </a:rPr>
              <a:t>have an LVEF less than or equal to 35% and who are </a:t>
            </a:r>
            <a:r>
              <a:rPr lang="en-US" sz="2400" dirty="0" smtClean="0">
                <a:solidFill>
                  <a:srgbClr val="FFFF00"/>
                </a:solidFill>
              </a:rPr>
              <a:t>in NYHA </a:t>
            </a:r>
            <a:r>
              <a:rPr lang="en-US" sz="2400" dirty="0">
                <a:solidFill>
                  <a:srgbClr val="FFFF00"/>
                </a:solidFill>
              </a:rPr>
              <a:t>functional Class II or </a:t>
            </a:r>
            <a:r>
              <a:rPr lang="en-US" sz="2400" dirty="0" smtClean="0">
                <a:solidFill>
                  <a:srgbClr val="FFFF00"/>
                </a:solidFill>
              </a:rPr>
              <a:t>III. ( Class I; LOE B).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Patients </a:t>
            </a:r>
            <a:r>
              <a:rPr lang="en-US" sz="2400" dirty="0">
                <a:solidFill>
                  <a:srgbClr val="FFFF00"/>
                </a:solidFill>
              </a:rPr>
              <a:t>with </a:t>
            </a:r>
            <a:r>
              <a:rPr lang="en-US" sz="2400" dirty="0" smtClean="0">
                <a:solidFill>
                  <a:srgbClr val="FFFF00"/>
                </a:solidFill>
              </a:rPr>
              <a:t>unexplained syncope</a:t>
            </a:r>
            <a:r>
              <a:rPr lang="en-US" sz="2400" dirty="0">
                <a:solidFill>
                  <a:srgbClr val="FFFF00"/>
                </a:solidFill>
              </a:rPr>
              <a:t>, significant LV dysfunction, and </a:t>
            </a:r>
            <a:r>
              <a:rPr lang="en-US" sz="2400" dirty="0" err="1">
                <a:solidFill>
                  <a:srgbClr val="FFFF00"/>
                </a:solidFill>
              </a:rPr>
              <a:t>nonischemic</a:t>
            </a:r>
            <a:r>
              <a:rPr lang="en-US" sz="2400" dirty="0">
                <a:solidFill>
                  <a:srgbClr val="FFFF00"/>
                </a:solidFill>
              </a:rPr>
              <a:t> DCM</a:t>
            </a:r>
            <a:r>
              <a:rPr lang="en-US" sz="2400" dirty="0" smtClean="0">
                <a:solidFill>
                  <a:srgbClr val="FFFF00"/>
                </a:solidFill>
              </a:rPr>
              <a:t>. ( Class </a:t>
            </a:r>
            <a:r>
              <a:rPr lang="en-US" sz="2400" dirty="0" err="1" smtClean="0">
                <a:solidFill>
                  <a:srgbClr val="FFFF00"/>
                </a:solidFill>
              </a:rPr>
              <a:t>IIa</a:t>
            </a:r>
            <a:r>
              <a:rPr lang="en-US" sz="2400" dirty="0" smtClean="0">
                <a:solidFill>
                  <a:srgbClr val="FFFF00"/>
                </a:solidFill>
              </a:rPr>
              <a:t>; LOE C).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Patients </a:t>
            </a:r>
            <a:r>
              <a:rPr lang="en-US" sz="2400" dirty="0">
                <a:solidFill>
                  <a:srgbClr val="FFFF00"/>
                </a:solidFill>
              </a:rPr>
              <a:t>with </a:t>
            </a:r>
            <a:r>
              <a:rPr lang="en-US" sz="2400" dirty="0" err="1" smtClean="0">
                <a:solidFill>
                  <a:srgbClr val="FFFF00"/>
                </a:solidFill>
              </a:rPr>
              <a:t>nonischemic</a:t>
            </a:r>
            <a:r>
              <a:rPr lang="en-US" sz="2400" dirty="0" smtClean="0">
                <a:solidFill>
                  <a:srgbClr val="FFFF00"/>
                </a:solidFill>
              </a:rPr>
              <a:t> DCM </a:t>
            </a:r>
            <a:r>
              <a:rPr lang="en-US" sz="2400" dirty="0">
                <a:solidFill>
                  <a:srgbClr val="FFFF00"/>
                </a:solidFill>
              </a:rPr>
              <a:t>who have an LVEF of less than or equal to </a:t>
            </a:r>
            <a:r>
              <a:rPr lang="en-US" sz="2400" dirty="0" smtClean="0">
                <a:solidFill>
                  <a:srgbClr val="FFFF00"/>
                </a:solidFill>
              </a:rPr>
              <a:t>35% and </a:t>
            </a:r>
            <a:r>
              <a:rPr lang="en-US" sz="2400" dirty="0">
                <a:solidFill>
                  <a:srgbClr val="FFFF00"/>
                </a:solidFill>
              </a:rPr>
              <a:t>who are in NYHA functional Class I</a:t>
            </a:r>
            <a:r>
              <a:rPr lang="en-US" sz="2400" dirty="0" smtClean="0">
                <a:solidFill>
                  <a:srgbClr val="FFFF00"/>
                </a:solidFill>
              </a:rPr>
              <a:t>. (Class </a:t>
            </a:r>
            <a:r>
              <a:rPr lang="en-US" sz="2400" dirty="0" err="1" smtClean="0">
                <a:solidFill>
                  <a:srgbClr val="FFFF00"/>
                </a:solidFill>
              </a:rPr>
              <a:t>IIb</a:t>
            </a:r>
            <a:r>
              <a:rPr lang="en-US" sz="2400" dirty="0" smtClean="0">
                <a:solidFill>
                  <a:srgbClr val="FFFF00"/>
                </a:solidFill>
              </a:rPr>
              <a:t>; LOE C).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i="1" dirty="0" smtClean="0">
                <a:solidFill>
                  <a:srgbClr val="FFFF00"/>
                </a:solidFill>
              </a:rPr>
              <a:t>Secondary prevention: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ICD is the preferred treatment in DCM patients with resuscitated cardiac arrest from VT/VF.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Bundle Branch Reentrant (BBR) VT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0690"/>
            <a:ext cx="10515600" cy="468118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Only reentrant VT with a well-defined reentry circuit.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right bundle branch (RB) and left bundle branch (LB) obligatory limbs of the circuit.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Connected proximally by the His bundle (HB) and distally by the ventricular septal myocardium.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Cannot be induced in patients with normal His Purkinje system (HPS)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Electrophysiological properties of normal HPS- very fast conduction velocity and a relatively long refractory period precludes formation of a stable circuit.</a:t>
            </a:r>
          </a:p>
          <a:p>
            <a:pPr marL="457189" lvl="1" indent="0">
              <a:buNone/>
            </a:pPr>
            <a:endParaRPr lang="en-US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901" y="98499"/>
            <a:ext cx="2689779" cy="26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69800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6</a:t>
            </a:r>
            <a:r>
              <a:rPr lang="en-US" sz="2400" dirty="0">
                <a:solidFill>
                  <a:srgbClr val="FFFF00"/>
                </a:solidFill>
              </a:rPr>
              <a:t>% of induced sustained monomorphic VT.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Additional myocardial VTs in 25% patients.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Commonly seen in patients with DCM.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DCM anatomic substrate in 45% of BBR-VT ; 41% of all VTs in </a:t>
            </a:r>
            <a:r>
              <a:rPr lang="en-US" sz="2000" dirty="0" smtClean="0">
                <a:solidFill>
                  <a:srgbClr val="FFFF00"/>
                </a:solidFill>
              </a:rPr>
              <a:t>DCM patients </a:t>
            </a:r>
            <a:r>
              <a:rPr lang="en-US" sz="2000" dirty="0">
                <a:solidFill>
                  <a:srgbClr val="FFFF00"/>
                </a:solidFill>
              </a:rPr>
              <a:t>is BBR-VT.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Also seen 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00"/>
                </a:solidFill>
              </a:rPr>
              <a:t>Ischemic cardiomyopathy (incidence 4.5 - 6%).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rgbClr val="FFFF00"/>
                </a:solidFill>
              </a:rPr>
              <a:t>Valvular</a:t>
            </a:r>
            <a:r>
              <a:rPr lang="en-US" sz="2200" dirty="0">
                <a:solidFill>
                  <a:srgbClr val="FFFF00"/>
                </a:solidFill>
              </a:rPr>
              <a:t> heart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00"/>
                </a:solidFill>
              </a:rPr>
              <a:t>Aortic or mitral valve surgery can facilitate BBR-VT- close proximity of HPS to </a:t>
            </a:r>
            <a:r>
              <a:rPr lang="en-US" sz="1800" dirty="0" err="1">
                <a:solidFill>
                  <a:srgbClr val="FFFF00"/>
                </a:solidFill>
              </a:rPr>
              <a:t>valvular</a:t>
            </a:r>
            <a:r>
              <a:rPr lang="en-US" sz="1800" dirty="0">
                <a:solidFill>
                  <a:srgbClr val="FFFF00"/>
                </a:solidFill>
              </a:rPr>
              <a:t> annuli.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rgbClr val="FFFF00"/>
                </a:solidFill>
              </a:rPr>
              <a:t>Ebstein’s</a:t>
            </a:r>
            <a:r>
              <a:rPr lang="en-US" sz="2200" dirty="0">
                <a:solidFill>
                  <a:srgbClr val="FFFF00"/>
                </a:solidFill>
              </a:rPr>
              <a:t> anomaly.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00"/>
                </a:solidFill>
              </a:rPr>
              <a:t>Hypertrophic cardiomyopathy.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rgbClr val="FFFF00"/>
                </a:solidFill>
              </a:rPr>
              <a:t>Myotonic</a:t>
            </a:r>
            <a:r>
              <a:rPr lang="en-US" sz="2200" dirty="0">
                <a:solidFill>
                  <a:srgbClr val="FFFF00"/>
                </a:solidFill>
              </a:rPr>
              <a:t> dystrophy.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00"/>
                </a:solidFill>
              </a:rPr>
              <a:t>Conduction anomalies associated with sodium blockade with </a:t>
            </a:r>
            <a:r>
              <a:rPr lang="en-US" sz="2200" dirty="0" err="1">
                <a:solidFill>
                  <a:srgbClr val="FFFF00"/>
                </a:solidFill>
              </a:rPr>
              <a:t>flecainide</a:t>
            </a:r>
            <a:r>
              <a:rPr lang="en-US" sz="2200" dirty="0">
                <a:solidFill>
                  <a:srgbClr val="FFFF00"/>
                </a:solidFill>
              </a:rPr>
              <a:t>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hanges from normal physiology for BBR to be sustained: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Anatomically longer reentrant pathway (dilated heart)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conduction in HPS (HPS disease)</a:t>
            </a: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 prolongation of conduction time to allow expiration of refractory period of HPS.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890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BBR-VT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22305"/>
            <a:ext cx="10515600" cy="145145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LBBB morphology is commoner.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Type A and C are classical BBR-VTs.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Type B is most commonly seen in CAD especially those with AWMI with LAF or LPF block.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76" y="979459"/>
            <a:ext cx="11178451" cy="42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962"/>
            <a:ext cx="10515600" cy="498143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Typically unstable.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Very rapid ventricular rates (200-300/min) and poor underlying ventricular function.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75% present with syncope or cardiac arrest.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Baseline ECG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NSR or Atrial fibrillation.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Nonspecific IVCD and PR prolongation – most common ECG abnormality.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Typical bundle branch patterns may also be seen.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Rarely narrow baseline QRS complex- suggesting role of functional conduction delay.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ECG during VT: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Typical BBB pattern, may resemble that seen in NSR. LBBB&gt;RBBB. Usually leftward axis.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Rapid </a:t>
            </a:r>
            <a:r>
              <a:rPr lang="en-US" sz="2000" dirty="0" err="1">
                <a:solidFill>
                  <a:srgbClr val="FFFF00"/>
                </a:solidFill>
              </a:rPr>
              <a:t>intrinsicoid</a:t>
            </a:r>
            <a:r>
              <a:rPr lang="en-US" sz="2000" dirty="0">
                <a:solidFill>
                  <a:srgbClr val="FFFF00"/>
                </a:solidFill>
              </a:rPr>
              <a:t> deflection in right precordial leads.</a:t>
            </a:r>
          </a:p>
          <a:p>
            <a:pPr lvl="2"/>
            <a:r>
              <a:rPr lang="en-US" sz="1600" dirty="0">
                <a:solidFill>
                  <a:srgbClr val="FFFF00"/>
                </a:solidFill>
              </a:rPr>
              <a:t>Initial ventricular activation through HPS, not ventricular muscle.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 testing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341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Prolonged HV interval invariably present in sinus rhythm.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Some patients with normal HV interval manifest as HV interval prolongation or split HB potentials during atrial programmed stimulation or burst pacing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i="1" u="sng" dirty="0" smtClean="0">
                <a:solidFill>
                  <a:srgbClr val="FFFF00"/>
                </a:solidFill>
              </a:rPr>
              <a:t>Tachycardia Induction: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VES from RV apex usual method.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Dependent on achievement of critical conduction delay in HPS following VES.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At longer coupling intervals, retrograde conduction occurs through RB. At shorter coupling intervals, retrograde block occurs in RB.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Retrograde conduction occurs via LB causing long V2-H2 interval.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Further shortening of coupling intervals, increased retrograde LB delay allowing anterograde conduction of the RB ( beat with wide QRS LBBB pattern- BBR beat or V3 phenomenon).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 testing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46297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Tachycardia features: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 dissociation usually present; 1:1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ventriculoatrial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conduction may occur.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potential precedes the QRS.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 interval during BBR similar or longer than that during baseline.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variations in V-V intervals are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preceeded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dictated by similar changes in H-H intervals.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Termination of VT with block in HPS.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induce VT after ablation of right or left bundle branch.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 1971</a:t>
            </a:r>
            <a:b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prognostic significance (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Holter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ECG)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203" y="2711048"/>
            <a:ext cx="3658403" cy="3264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6087" y="1786596"/>
            <a:ext cx="399991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Grade 0: No PVC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7810" y="2332891"/>
            <a:ext cx="399991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Grade 1: &lt; 30/</a:t>
            </a:r>
            <a:r>
              <a:rPr lang="en-US" dirty="0" err="1">
                <a:solidFill>
                  <a:srgbClr val="FFFF00"/>
                </a:solidFill>
              </a:rPr>
              <a:t>hr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5465" y="2879188"/>
            <a:ext cx="399991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Grade 2: &gt; 30/</a:t>
            </a:r>
            <a:r>
              <a:rPr lang="en-US" dirty="0" err="1">
                <a:solidFill>
                  <a:srgbClr val="FFFF00"/>
                </a:solidFill>
              </a:rPr>
              <a:t>hr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1255" y="3523957"/>
            <a:ext cx="399991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Grade 3: Polymorphic PVC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14843" y="4168725"/>
            <a:ext cx="399991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Grade 4a: In pairs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8435" y="4911968"/>
            <a:ext cx="399991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Grade 4b: Runs of monomorphic VT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82025" y="5627076"/>
            <a:ext cx="399991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Grade 5: R on T phenomenon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580" y="-81619"/>
            <a:ext cx="2874421" cy="27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33" y="365129"/>
            <a:ext cx="8034693" cy="628502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1337" y="1003839"/>
            <a:ext cx="8569265" cy="50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6161"/>
            <a:ext cx="4511723" cy="5330803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Interfascicular</a:t>
            </a:r>
            <a:r>
              <a:rPr lang="en-US" sz="2400" dirty="0">
                <a:solidFill>
                  <a:srgbClr val="FFFF00"/>
                </a:solidFill>
              </a:rPr>
              <a:t> VT: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HV interval during tachycardia usually shorter by more than 40 </a:t>
            </a:r>
            <a:r>
              <a:rPr lang="en-US" sz="2000" dirty="0" err="1">
                <a:solidFill>
                  <a:srgbClr val="FFFF00"/>
                </a:solidFill>
              </a:rPr>
              <a:t>msec</a:t>
            </a:r>
            <a:r>
              <a:rPr lang="en-US" sz="2000" dirty="0">
                <a:solidFill>
                  <a:srgbClr val="FFFF00"/>
                </a:solidFill>
              </a:rPr>
              <a:t> than that recorded during sinus rhythm.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LB potential inscribed before His potential.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311" y="317967"/>
            <a:ext cx="3772051" cy="2261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987" y="2759300"/>
            <a:ext cx="7650703" cy="40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66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7576"/>
            <a:ext cx="10515600" cy="617196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Pharmacological therapy usually ineffective.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RFA of a bundle branch first line therapy.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RB ablation easier; method of choice.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LB ablation preferable in patients with conduction system disease such that conduction down the LB is inadequate to maintain 1:1 conduction.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Mere presence of LBBB on ECG does not mean complete block in LB.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Pacemaker implantation indicated when </a:t>
            </a:r>
            <a:r>
              <a:rPr lang="en-US" sz="2400" dirty="0" err="1">
                <a:solidFill>
                  <a:srgbClr val="FFFF00"/>
                </a:solidFill>
              </a:rPr>
              <a:t>infrahisian</a:t>
            </a:r>
            <a:r>
              <a:rPr lang="en-US" sz="2400" dirty="0">
                <a:solidFill>
                  <a:srgbClr val="FFFF00"/>
                </a:solidFill>
              </a:rPr>
              <a:t> AV block is demonstrated during atrial pacing or when </a:t>
            </a:r>
            <a:r>
              <a:rPr lang="en-US" sz="2400" dirty="0" err="1">
                <a:solidFill>
                  <a:srgbClr val="FFFF00"/>
                </a:solidFill>
              </a:rPr>
              <a:t>postablation</a:t>
            </a:r>
            <a:r>
              <a:rPr lang="en-US" sz="2400" dirty="0">
                <a:solidFill>
                  <a:srgbClr val="FFFF00"/>
                </a:solidFill>
              </a:rPr>
              <a:t> HV interval &gt; 100 </a:t>
            </a:r>
            <a:r>
              <a:rPr lang="en-US" sz="2400" dirty="0" err="1">
                <a:solidFill>
                  <a:srgbClr val="FFFF00"/>
                </a:solidFill>
              </a:rPr>
              <a:t>msecs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Varies from 10-30%.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Prophylactic pacemaker in </a:t>
            </a:r>
            <a:r>
              <a:rPr lang="en-US" sz="2000" dirty="0" err="1">
                <a:solidFill>
                  <a:srgbClr val="FFFF00"/>
                </a:solidFill>
              </a:rPr>
              <a:t>myotonic</a:t>
            </a:r>
            <a:r>
              <a:rPr lang="en-US" sz="2000" dirty="0">
                <a:solidFill>
                  <a:srgbClr val="FFFF00"/>
                </a:solidFill>
              </a:rPr>
              <a:t> dystrophy patients in view of progressive nature of the conduction system disease.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Recurrence rare. Mortality after successful ablation mostly due to progressive heart failure and associated myocardial VTs (25%).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Treatment: ICD </a:t>
            </a:r>
            <a:r>
              <a:rPr lang="en-US" sz="2000" dirty="0">
                <a:solidFill>
                  <a:srgbClr val="FFFF00"/>
                </a:solidFill>
              </a:rPr>
              <a:t>with or without CRT </a:t>
            </a:r>
            <a:r>
              <a:rPr lang="en-US" sz="2000" dirty="0" smtClean="0">
                <a:solidFill>
                  <a:srgbClr val="FFFF00"/>
                </a:solidFill>
              </a:rPr>
              <a:t>capabilities.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4" y="365127"/>
            <a:ext cx="11837157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Arrhythmogenic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right ventricular dysplasia(ARVD)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972298" cy="435133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Progressive disease in which normal myocardium is replaced by </a:t>
            </a:r>
            <a:r>
              <a:rPr lang="en-US" sz="2400" dirty="0" err="1">
                <a:solidFill>
                  <a:srgbClr val="FFFF00"/>
                </a:solidFill>
              </a:rPr>
              <a:t>fibrofatty</a:t>
            </a:r>
            <a:r>
              <a:rPr lang="en-US" sz="2400" dirty="0">
                <a:solidFill>
                  <a:srgbClr val="FFFF00"/>
                </a:solidFill>
              </a:rPr>
              <a:t> tissue.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Usually involves the RV; LV and septum may also be involved.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Predominantly involves the “ Triangle of Dysplasia”.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Occurs in young adults (</a:t>
            </a:r>
            <a:r>
              <a:rPr lang="en-US" sz="2400" dirty="0" smtClean="0">
                <a:solidFill>
                  <a:srgbClr val="FFFF00"/>
                </a:solidFill>
              </a:rPr>
              <a:t>80% in </a:t>
            </a:r>
            <a:r>
              <a:rPr lang="en-US" sz="2400" dirty="0">
                <a:solidFill>
                  <a:srgbClr val="FFFF00"/>
                </a:solidFill>
              </a:rPr>
              <a:t>less than 40 years) and more common in males.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Prevalence 0.02 to 0.1</a:t>
            </a:r>
            <a:r>
              <a:rPr lang="en-US" sz="2400" dirty="0" smtClean="0">
                <a:solidFill>
                  <a:srgbClr val="FFFF00"/>
                </a:solidFill>
              </a:rPr>
              <a:t>%.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9" y="2643192"/>
            <a:ext cx="4381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787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proposed theories.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Familial inheritance- autosomal dominant or recessive.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disorder affecting RV.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Infectious or immunological cause.</a:t>
            </a:r>
          </a:p>
          <a:p>
            <a:pPr marL="457189" lvl="1" indent="0">
              <a:buNone/>
            </a:pPr>
            <a:endParaRPr lang="en-US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 in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desmosomal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proteins-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desmoglein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desmoplakin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desmocollin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plakoglobin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plakophilin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Autosomal recessive inheritance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Familial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palmoplantar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keratosis, Naxos disease, mal de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Meleda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disease.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Hyperkeratosis of palms and soles, woolly hair.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anomalies- 100 % penetrant by adolescence- RV involvement 100%, LV involvement 27%.</a:t>
            </a:r>
          </a:p>
          <a:p>
            <a:pPr lvl="1"/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arrhythmia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516" y="1825627"/>
            <a:ext cx="639497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Fatigue, atypical chest pain, palpitations, syncope or sudden cardiac death.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Ventricular arrhythmias in ARVD- 23% (mild disease) to 100% (severe disease).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Occur during exercise.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Patients with ARVD with increased risk of SCD: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Younger patients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Patients with recurrent syncope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Patients with previous history of cardiac arrest or VT with hemodynamic compromise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Patients with LV involvement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Patients with ARVD2 and Naxos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Patients with an increase in QRS dispersion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7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abnormalities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5569" y="1214651"/>
            <a:ext cx="10279752" cy="53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5363" y="1173711"/>
            <a:ext cx="9941277" cy="48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9"/>
            <a:ext cx="10515600" cy="63222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Echocardiography: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ilation of the RV and RV dysfunction (Revised task force criteria)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localised</a:t>
            </a:r>
            <a:r>
              <a:rPr lang="en-US" dirty="0" smtClean="0">
                <a:solidFill>
                  <a:srgbClr val="FFFF00"/>
                </a:solidFill>
              </a:rPr>
              <a:t> aneurysms in diastole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dyskinesis</a:t>
            </a:r>
            <a:r>
              <a:rPr lang="en-US" dirty="0" smtClean="0">
                <a:solidFill>
                  <a:srgbClr val="FFFF00"/>
                </a:solidFill>
              </a:rPr>
              <a:t> in the inferior basal region.</a:t>
            </a:r>
          </a:p>
          <a:p>
            <a:pPr marL="914377" lvl="2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RV angiography: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Findings: </a:t>
            </a:r>
            <a:r>
              <a:rPr lang="en-US" dirty="0" err="1" smtClean="0">
                <a:solidFill>
                  <a:srgbClr val="FFFF00"/>
                </a:solidFill>
              </a:rPr>
              <a:t>infundibular</a:t>
            </a:r>
            <a:r>
              <a:rPr lang="en-US" dirty="0" smtClean="0">
                <a:solidFill>
                  <a:srgbClr val="FFFF00"/>
                </a:solidFill>
              </a:rPr>
              <a:t> aneurysms, </a:t>
            </a:r>
            <a:r>
              <a:rPr lang="en-US" dirty="0" err="1" smtClean="0">
                <a:solidFill>
                  <a:srgbClr val="FFFF00"/>
                </a:solidFill>
              </a:rPr>
              <a:t>trabeculae</a:t>
            </a:r>
            <a:r>
              <a:rPr lang="en-US" dirty="0" smtClean="0">
                <a:solidFill>
                  <a:srgbClr val="FFFF00"/>
                </a:solidFill>
              </a:rPr>
              <a:t> thicker than 4mm “deep fissures”, prominent moderator band, diastolic bulging of the </a:t>
            </a:r>
            <a:r>
              <a:rPr lang="en-US" dirty="0" err="1" smtClean="0">
                <a:solidFill>
                  <a:srgbClr val="FFFF00"/>
                </a:solidFill>
              </a:rPr>
              <a:t>subtricuspid</a:t>
            </a:r>
            <a:r>
              <a:rPr lang="en-US" dirty="0" smtClean="0">
                <a:solidFill>
                  <a:srgbClr val="FFFF00"/>
                </a:solidFill>
              </a:rPr>
              <a:t> area, mild tricuspid regurgitation.</a:t>
            </a:r>
          </a:p>
          <a:p>
            <a:pPr marL="914377" lvl="2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Cardiac MRI: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Abundant </a:t>
            </a:r>
            <a:r>
              <a:rPr lang="en-US" dirty="0" err="1" smtClean="0">
                <a:solidFill>
                  <a:srgbClr val="FFFF00"/>
                </a:solidFill>
              </a:rPr>
              <a:t>epicardial</a:t>
            </a:r>
            <a:r>
              <a:rPr lang="en-US" dirty="0" smtClean="0">
                <a:solidFill>
                  <a:srgbClr val="FFFF00"/>
                </a:solidFill>
              </a:rPr>
              <a:t> adipose tissue, prominent </a:t>
            </a:r>
            <a:r>
              <a:rPr lang="en-US" dirty="0" err="1" smtClean="0">
                <a:solidFill>
                  <a:srgbClr val="FFFF00"/>
                </a:solidFill>
              </a:rPr>
              <a:t>trabeculations</a:t>
            </a:r>
            <a:r>
              <a:rPr lang="en-US" dirty="0" smtClean="0">
                <a:solidFill>
                  <a:srgbClr val="FFFF00"/>
                </a:solidFill>
              </a:rPr>
              <a:t>, scalloped appearance of RV free wall and </a:t>
            </a:r>
            <a:r>
              <a:rPr lang="en-US" dirty="0" err="1" smtClean="0">
                <a:solidFill>
                  <a:srgbClr val="FFFF00"/>
                </a:solidFill>
              </a:rPr>
              <a:t>intramyocardial</a:t>
            </a:r>
            <a:r>
              <a:rPr lang="en-US" dirty="0" smtClean="0">
                <a:solidFill>
                  <a:srgbClr val="FFFF00"/>
                </a:solidFill>
              </a:rPr>
              <a:t> fat deposits.</a:t>
            </a:r>
          </a:p>
          <a:p>
            <a:pPr marL="914377" lvl="2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Endomyocardial</a:t>
            </a:r>
            <a:r>
              <a:rPr lang="en-US" dirty="0" smtClean="0">
                <a:solidFill>
                  <a:srgbClr val="FFFF00"/>
                </a:solidFill>
              </a:rPr>
              <a:t> Biopsy: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Gold Standard; lacks sensitivity (67%). Performed from septum; changes more pronounced in free wall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1" y="2380157"/>
            <a:ext cx="9482148" cy="46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Electrocardiographic forms of presentation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6842759" cy="465958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Usually shows a compensatory pause(BC=2xAB)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PVC usually fails to discharge SA node.</a:t>
            </a:r>
          </a:p>
          <a:p>
            <a:pPr lvl="1"/>
            <a:endParaRPr lang="en-US" sz="2000" dirty="0">
              <a:solidFill>
                <a:srgbClr val="FFFF00"/>
              </a:solidFill>
            </a:endParaRPr>
          </a:p>
          <a:p>
            <a:pPr marL="457189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PVC discharges </a:t>
            </a:r>
            <a:r>
              <a:rPr lang="en-US" sz="2000" dirty="0">
                <a:solidFill>
                  <a:srgbClr val="FFFF00"/>
                </a:solidFill>
              </a:rPr>
              <a:t>SA node, non complete compensatory pause(BC&lt;2xAB).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At slow sinus rates, it enters AV junction leaving it in refractory period but does not prevent the next sinus impulse from being conducted towards the ventricles ( with a longer PR interval)--- interpolated PVC.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963" y="1690691"/>
            <a:ext cx="4383576" cy="1249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963" y="3160900"/>
            <a:ext cx="4383576" cy="1295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963" y="4731693"/>
            <a:ext cx="4383576" cy="13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94317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1860"/>
            <a:ext cx="10515600" cy="57818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Pharmacological therapy: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Beta blockers, </a:t>
            </a:r>
            <a:r>
              <a:rPr lang="en-US" sz="2000" dirty="0" err="1">
                <a:solidFill>
                  <a:srgbClr val="FFFF00"/>
                </a:solidFill>
              </a:rPr>
              <a:t>sotalol</a:t>
            </a:r>
            <a:r>
              <a:rPr lang="en-US" sz="2000" dirty="0">
                <a:solidFill>
                  <a:srgbClr val="FFFF00"/>
                </a:solidFill>
              </a:rPr>
              <a:t> and </a:t>
            </a:r>
            <a:r>
              <a:rPr lang="en-US" sz="2000" dirty="0" err="1">
                <a:solidFill>
                  <a:srgbClr val="FFFF00"/>
                </a:solidFill>
              </a:rPr>
              <a:t>amiodarone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Class </a:t>
            </a:r>
            <a:r>
              <a:rPr lang="en-US" sz="2000" dirty="0" err="1">
                <a:solidFill>
                  <a:srgbClr val="FFFF00"/>
                </a:solidFill>
              </a:rPr>
              <a:t>Ia</a:t>
            </a:r>
            <a:r>
              <a:rPr lang="en-US" sz="2000" dirty="0">
                <a:solidFill>
                  <a:srgbClr val="FFFF00"/>
                </a:solidFill>
              </a:rPr>
              <a:t> and </a:t>
            </a:r>
            <a:r>
              <a:rPr lang="en-US" sz="2000" dirty="0" err="1">
                <a:solidFill>
                  <a:srgbClr val="FFFF00"/>
                </a:solidFill>
              </a:rPr>
              <a:t>Ib</a:t>
            </a:r>
            <a:r>
              <a:rPr lang="en-US" sz="2000" dirty="0">
                <a:solidFill>
                  <a:srgbClr val="FFFF00"/>
                </a:solidFill>
              </a:rPr>
              <a:t> drugs ineffective.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Radiofrequency ablation: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Frequently unsuccessful and may need multiple attempts.</a:t>
            </a:r>
          </a:p>
          <a:p>
            <a:pPr lvl="2"/>
            <a:r>
              <a:rPr lang="en-US" sz="1600" dirty="0">
                <a:solidFill>
                  <a:srgbClr val="FFFF00"/>
                </a:solidFill>
              </a:rPr>
              <a:t>Progressive nature of the disease and diffuse yet patchy nature (multiple </a:t>
            </a:r>
            <a:r>
              <a:rPr lang="en-US" sz="1600" dirty="0" err="1">
                <a:solidFill>
                  <a:srgbClr val="FFFF00"/>
                </a:solidFill>
              </a:rPr>
              <a:t>arrhythmogenic</a:t>
            </a:r>
            <a:r>
              <a:rPr lang="en-US" sz="1600" dirty="0">
                <a:solidFill>
                  <a:srgbClr val="FFFF00"/>
                </a:solidFill>
              </a:rPr>
              <a:t> foci)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Fontaine et al. reported success rates of 32%, 45% and 66% after one, two or three ablation sessions in 50 patients.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ICD: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Patients with high risk of SCD.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Those resuscitated from cardiac arrest, history of syncope or life threatening arrhythmias not completely suppressed by drug therapy.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Problems with ICD: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Areas of RV myocardium thin and non contractile – penetrated during RV lead placement leading to </a:t>
            </a:r>
            <a:r>
              <a:rPr lang="en-US" dirty="0" err="1" smtClean="0">
                <a:solidFill>
                  <a:srgbClr val="FFFF00"/>
                </a:solidFill>
              </a:rPr>
              <a:t>tamponade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Fibrofatty</a:t>
            </a:r>
            <a:r>
              <a:rPr lang="en-US" dirty="0" smtClean="0">
                <a:solidFill>
                  <a:srgbClr val="FFFF00"/>
                </a:solidFill>
              </a:rPr>
              <a:t> nature of RV – device inadequately sensing arrhythmias.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HCM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272"/>
            <a:ext cx="10515600" cy="46024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Highly variable natural history.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Beta myosin heavy chain mutations: relationship between severity of LVH and risk of SCD.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Troponin mutations: high risk of SCD irrespective of LVH.</a:t>
            </a:r>
            <a:endParaRPr lang="en-US" sz="2000" dirty="0">
              <a:solidFill>
                <a:srgbClr val="FFFF00"/>
              </a:solidFill>
            </a:endParaRPr>
          </a:p>
          <a:p>
            <a:pPr marL="457189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Mortality rates : </a:t>
            </a:r>
            <a:r>
              <a:rPr lang="en-US" sz="2400" dirty="0" smtClean="0">
                <a:solidFill>
                  <a:srgbClr val="FFFF00"/>
                </a:solidFill>
              </a:rPr>
              <a:t>1%/yr.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SCD : 0.2%/yr.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SCD 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usually </a:t>
            </a:r>
            <a:r>
              <a:rPr lang="en-US" sz="2000" dirty="0">
                <a:solidFill>
                  <a:srgbClr val="FFFF00"/>
                </a:solidFill>
              </a:rPr>
              <a:t>in patients with mild </a:t>
            </a:r>
            <a:r>
              <a:rPr lang="en-US" sz="2000" dirty="0" smtClean="0">
                <a:solidFill>
                  <a:srgbClr val="FFFF00"/>
                </a:solidFill>
              </a:rPr>
              <a:t>or no symptoms.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common in adolescents and young adults before the age of 30-35 yrs.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Predominant mechanism of SCD: VT/VF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Other mechanisms: </a:t>
            </a:r>
            <a:r>
              <a:rPr lang="en-US" sz="2000" dirty="0" err="1">
                <a:solidFill>
                  <a:srgbClr val="FFFF00"/>
                </a:solidFill>
              </a:rPr>
              <a:t>asystole</a:t>
            </a:r>
            <a:r>
              <a:rPr lang="en-US" sz="2000" dirty="0">
                <a:solidFill>
                  <a:srgbClr val="FFFF00"/>
                </a:solidFill>
              </a:rPr>
              <a:t>, rapid atrial fibrillation, electrical mechanical dissociation.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cardiac death</a:t>
            </a:r>
            <a:b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4616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FF00"/>
                </a:solidFill>
              </a:rPr>
              <a:t>Major risk factors 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Prior personal history of sudden cardiac death or out-of-hospital cardiac arrest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Spontaneous sustained ventricular tachycardia or ventricular fibrillation </a:t>
            </a:r>
            <a:endParaRPr lang="en-US" b="1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Family history of sudden cardiac death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Extreme left ventricular hypertrophy (&gt;30 mm)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Nonsustained</a:t>
            </a:r>
            <a:r>
              <a:rPr lang="en-US" dirty="0">
                <a:solidFill>
                  <a:srgbClr val="FFFF00"/>
                </a:solidFill>
              </a:rPr>
              <a:t> ventricular tachycardia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Abnormal blood pressure response to exercise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Recent, unexplained syncope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Delayed gadolinium enhancement on cardiac magnetic resonance </a:t>
            </a:r>
            <a:r>
              <a:rPr lang="en-US" dirty="0" smtClean="0">
                <a:solidFill>
                  <a:srgbClr val="FFFF00"/>
                </a:solidFill>
              </a:rPr>
              <a:t>imaging*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i="1" u="sng" dirty="0" smtClean="0">
                <a:solidFill>
                  <a:srgbClr val="FFFF00"/>
                </a:solidFill>
              </a:rPr>
              <a:t>Presence of LVOT obstruction is not a sole risk factor for SCD.</a:t>
            </a:r>
          </a:p>
          <a:p>
            <a:pPr marL="0" indent="0">
              <a:buNone/>
            </a:pPr>
            <a:r>
              <a:rPr lang="en-US" i="1" u="sng" dirty="0" smtClean="0">
                <a:solidFill>
                  <a:srgbClr val="FFFF00"/>
                </a:solidFill>
              </a:rPr>
              <a:t>EP study not shown to be of benefit for risk stratification in HCM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SCD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ICD: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atients </a:t>
            </a:r>
            <a:r>
              <a:rPr lang="en-US" dirty="0">
                <a:solidFill>
                  <a:srgbClr val="FFFF00"/>
                </a:solidFill>
              </a:rPr>
              <a:t>with HCM who </a:t>
            </a:r>
            <a:r>
              <a:rPr lang="en-US" dirty="0" smtClean="0">
                <a:solidFill>
                  <a:srgbClr val="FFFF00"/>
                </a:solidFill>
              </a:rPr>
              <a:t>have 1 </a:t>
            </a:r>
            <a:r>
              <a:rPr lang="en-US" dirty="0">
                <a:solidFill>
                  <a:srgbClr val="FFFF00"/>
                </a:solidFill>
              </a:rPr>
              <a:t>or more </a:t>
            </a:r>
            <a:r>
              <a:rPr lang="en-US" dirty="0" smtClean="0">
                <a:solidFill>
                  <a:srgbClr val="FFFF00"/>
                </a:solidFill>
              </a:rPr>
              <a:t>major </a:t>
            </a:r>
            <a:r>
              <a:rPr lang="en-US" dirty="0">
                <a:solidFill>
                  <a:srgbClr val="FFFF00"/>
                </a:solidFill>
              </a:rPr>
              <a:t>risk factors for SCD. </a:t>
            </a:r>
            <a:r>
              <a:rPr lang="en-US" dirty="0" smtClean="0">
                <a:solidFill>
                  <a:srgbClr val="FFFF00"/>
                </a:solidFill>
              </a:rPr>
              <a:t>(Class </a:t>
            </a:r>
            <a:r>
              <a:rPr lang="en-US" dirty="0" err="1" smtClean="0">
                <a:solidFill>
                  <a:srgbClr val="FFFF00"/>
                </a:solidFill>
              </a:rPr>
              <a:t>IIa</a:t>
            </a:r>
            <a:r>
              <a:rPr lang="en-US" dirty="0" smtClean="0">
                <a:solidFill>
                  <a:srgbClr val="FFFF00"/>
                </a:solidFill>
              </a:rPr>
              <a:t>; LOE: </a:t>
            </a:r>
            <a:r>
              <a:rPr lang="en-US" dirty="0">
                <a:solidFill>
                  <a:srgbClr val="FFFF00"/>
                </a:solidFill>
              </a:rPr>
              <a:t>C)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Pharmacologic therapy: </a:t>
            </a:r>
            <a:r>
              <a:rPr lang="en-US" dirty="0" err="1" smtClean="0">
                <a:solidFill>
                  <a:srgbClr val="FFFF00"/>
                </a:solidFill>
              </a:rPr>
              <a:t>amiodarone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obsolete strategy; lacks proven efficacy.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Likelihood of side effects during the long risk period typical of young patients with HCM.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long after repair of congenital heart disease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VT accounts for 38% of wide complex </a:t>
            </a:r>
            <a:r>
              <a:rPr lang="en-US" sz="2400" dirty="0" err="1">
                <a:solidFill>
                  <a:srgbClr val="FFFF00"/>
                </a:solidFill>
              </a:rPr>
              <a:t>tachycardias</a:t>
            </a:r>
            <a:r>
              <a:rPr lang="en-US" sz="2400" dirty="0">
                <a:solidFill>
                  <a:srgbClr val="FFFF00"/>
                </a:solidFill>
              </a:rPr>
              <a:t> in patients with congenital heart disease.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VT late after repair occur in those with TOF and VSD.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Predictors for sustained VT: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QRS duration &gt;180msec, rapid increase in QRS duration after repair, dispersion of QRS duration on ECG, increased QT interval dispersion, complete heart block, older age at surgery (&gt;10yrs), presence of RVOT patch, RVOT aneurysm, increased RV pressures, pulmonic or tricuspid regurgitation.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Monomorphic and </a:t>
            </a:r>
            <a:r>
              <a:rPr lang="en-US" sz="2400" dirty="0" err="1">
                <a:solidFill>
                  <a:srgbClr val="FFFF00"/>
                </a:solidFill>
              </a:rPr>
              <a:t>macrorentrant</a:t>
            </a:r>
            <a:r>
              <a:rPr lang="en-US" sz="2400" dirty="0">
                <a:solidFill>
                  <a:srgbClr val="FFFF00"/>
                </a:solidFill>
              </a:rPr>
              <a:t>, rotating clockwise or anticlockwise around </a:t>
            </a:r>
            <a:r>
              <a:rPr lang="en-US" sz="2400" dirty="0" err="1">
                <a:solidFill>
                  <a:srgbClr val="FFFF00"/>
                </a:solidFill>
              </a:rPr>
              <a:t>myotomy</a:t>
            </a:r>
            <a:r>
              <a:rPr lang="en-US" sz="2400" dirty="0">
                <a:solidFill>
                  <a:srgbClr val="FFFF00"/>
                </a:solidFill>
              </a:rPr>
              <a:t> scars or surgical patches.</a:t>
            </a:r>
          </a:p>
        </p:txBody>
      </p:sp>
    </p:spTree>
    <p:extLst>
      <p:ext uri="{BB962C8B-B14F-4D97-AF65-F5344CB8AC3E}">
        <p14:creationId xmlns:p14="http://schemas.microsoft.com/office/powerpoint/2010/main" val="21689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patients with LV assist devices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uncommon owing to significant underlying structural heart disease.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novo monomorphic VT may occur after LVAD is implanted.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suffer from monomorphic VT after implantation of LVAD.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have an exit site close to the region of the inflow cannula at the LV apex.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7200" dirty="0">
                <a:solidFill>
                  <a:srgbClr val="FFFF00"/>
                </a:solidFill>
              </a:rPr>
              <a:t> </a:t>
            </a:r>
            <a:r>
              <a:rPr lang="en-US" sz="7200" dirty="0" smtClean="0">
                <a:solidFill>
                  <a:srgbClr val="FFFF00"/>
                </a:solidFill>
              </a:rPr>
              <a:t>             THANK YOU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Morphologies of PVCs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533271" cy="435133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 individuals with no evidence of heart disease: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High voltage, </a:t>
            </a:r>
            <a:r>
              <a:rPr lang="en-US" sz="2000" dirty="0" err="1">
                <a:solidFill>
                  <a:srgbClr val="FFFF00"/>
                </a:solidFill>
              </a:rPr>
              <a:t>unnotched</a:t>
            </a:r>
            <a:r>
              <a:rPr lang="en-US" sz="2000" dirty="0">
                <a:solidFill>
                  <a:srgbClr val="FFFF00"/>
                </a:solidFill>
              </a:rPr>
              <a:t> QRS complexes.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ST segment depression when QRS positive and vice versa.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 wave has asymmetrical branches.</a:t>
            </a:r>
          </a:p>
          <a:p>
            <a:pPr marL="457189" lvl="1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individuals with heart disease: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QRS complexes present notches and </a:t>
            </a:r>
            <a:r>
              <a:rPr lang="en-US" sz="2000" dirty="0" err="1">
                <a:solidFill>
                  <a:srgbClr val="FFFF00"/>
                </a:solidFill>
              </a:rPr>
              <a:t>slurrings</a:t>
            </a:r>
            <a:r>
              <a:rPr lang="en-US" sz="2000" dirty="0">
                <a:solidFill>
                  <a:srgbClr val="FFFF00"/>
                </a:solidFill>
              </a:rPr>
              <a:t> and are of low voltage.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Symmetrical T waves.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093" y="1162443"/>
            <a:ext cx="2211491" cy="2764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093" y="4329011"/>
            <a:ext cx="2211491" cy="19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of origin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ectopics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LBBB pattern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ectopics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RBBB pattern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axis: location in or near posterior division of left BB.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Rightward axis: location in or near anterior division of left BB.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Ectopics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base: positive QRS complexes in precordial leads.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Ectopics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apex: negative QRS complexes in precordial leads.</a:t>
            </a: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QRS duration depends on: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of origin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tissues activated by the premature impulse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time (QRS wider with short coupling interval)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in structural heart disease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(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history of CAD, heart failure, cardiac surgery).</a:t>
            </a: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Baseline: abnormal Q waves, fragmented QRS complexes, IVCD, poor R wave progression.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VT: slurring of initial forces, lower amplitude and notching of QRS complexes.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2711</TotalTime>
  <Words>4601</Words>
  <Application>Microsoft Office PowerPoint</Application>
  <PresentationFormat>Widescreen</PresentationFormat>
  <Paragraphs>609</Paragraphs>
  <Slides>66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Ventricular Tachycardia in Structural Heart Disease</vt:lpstr>
      <vt:lpstr>Overview </vt:lpstr>
      <vt:lpstr>Premature Ventricular Complexes (PVCs)</vt:lpstr>
      <vt:lpstr>PowerPoint Presentation</vt:lpstr>
      <vt:lpstr>Lown Classification 1971 According to prognostic significance (Holter ECG)</vt:lpstr>
      <vt:lpstr>Electrocardiographic forms of presentation</vt:lpstr>
      <vt:lpstr>Morphologies of PVCs</vt:lpstr>
      <vt:lpstr>Site of origin</vt:lpstr>
      <vt:lpstr>VT in structural heart disease</vt:lpstr>
      <vt:lpstr>VT in structural heart disease Mechanisms</vt:lpstr>
      <vt:lpstr>VT in coronary artery disease</vt:lpstr>
      <vt:lpstr>PowerPoint Presentation</vt:lpstr>
      <vt:lpstr>Mechanisms of VT in CAD</vt:lpstr>
      <vt:lpstr>During acute ischemia</vt:lpstr>
      <vt:lpstr>Healing phases of MI</vt:lpstr>
      <vt:lpstr>PowerPoint Presentation</vt:lpstr>
      <vt:lpstr>MI Scar-Related Sustained Monomorphic VT Circuit  </vt:lpstr>
      <vt:lpstr>Double loop “figure of 8” model</vt:lpstr>
      <vt:lpstr>Clinical presentation</vt:lpstr>
      <vt:lpstr>ECG features suggesting VT related to old MI</vt:lpstr>
      <vt:lpstr>Identifying the site of origin of VT in CAD</vt:lpstr>
      <vt:lpstr>Identifying the site of origin of VT in CAD Lateral vs Septal</vt:lpstr>
      <vt:lpstr>Identifying the site of origin of VT in CAD Superior vs Inferior walls</vt:lpstr>
      <vt:lpstr>Identifying the site of origin of VT in CAD Basal vs Apical regions</vt:lpstr>
      <vt:lpstr>Epicardial origin</vt:lpstr>
      <vt:lpstr>Principles of Management</vt:lpstr>
      <vt:lpstr>Long term management</vt:lpstr>
      <vt:lpstr>Long term management</vt:lpstr>
      <vt:lpstr>PowerPoint Presentation</vt:lpstr>
      <vt:lpstr>Long term management Secondary Prevention of SCD </vt:lpstr>
      <vt:lpstr>Long term management Primary Prevention of SCD in Ventricular Arrhythmias </vt:lpstr>
      <vt:lpstr>Guidelines for ICD in CAD  Secondary prevention</vt:lpstr>
      <vt:lpstr>Guidelines for ICD in CAD  Primary prevention</vt:lpstr>
      <vt:lpstr>VT in Dilated Cardiomyopathy</vt:lpstr>
      <vt:lpstr>PowerPoint Presentation</vt:lpstr>
      <vt:lpstr>Predictors of arrhythmia and mortality</vt:lpstr>
      <vt:lpstr>PowerPoint Presentation</vt:lpstr>
      <vt:lpstr>Effect of HF therapy on ventricular arrhythmias</vt:lpstr>
      <vt:lpstr>Effect of HF therapy on ventricular arrhythmias</vt:lpstr>
      <vt:lpstr>Antiarrhythmics:</vt:lpstr>
      <vt:lpstr>Primary prevention with ICD</vt:lpstr>
      <vt:lpstr>ICD </vt:lpstr>
      <vt:lpstr>Bundle Branch Reentrant (BBR) VT</vt:lpstr>
      <vt:lpstr>Epidemiology</vt:lpstr>
      <vt:lpstr>PowerPoint Presentation</vt:lpstr>
      <vt:lpstr>Types of BBR-VT</vt:lpstr>
      <vt:lpstr>Clinical presentation</vt:lpstr>
      <vt:lpstr>EP testing</vt:lpstr>
      <vt:lpstr>EP testing</vt:lpstr>
      <vt:lpstr>PowerPoint Presentation</vt:lpstr>
      <vt:lpstr>PowerPoint Presentation</vt:lpstr>
      <vt:lpstr>Treatment</vt:lpstr>
      <vt:lpstr>Arrhythmogenic right ventricular dysplasia(ARVD)</vt:lpstr>
      <vt:lpstr>Pathogenesis </vt:lpstr>
      <vt:lpstr>Mechanism of arrhythmia</vt:lpstr>
      <vt:lpstr>Clinical presentation</vt:lpstr>
      <vt:lpstr>ECG abnormalities</vt:lpstr>
      <vt:lpstr>PowerPoint Presentation</vt:lpstr>
      <vt:lpstr>PowerPoint Presentation</vt:lpstr>
      <vt:lpstr>Management</vt:lpstr>
      <vt:lpstr>VT in HCM</vt:lpstr>
      <vt:lpstr>Sudden cardiac death Risk factors</vt:lpstr>
      <vt:lpstr>Prevention of SCD</vt:lpstr>
      <vt:lpstr>VT long after repair of congenital heart disease</vt:lpstr>
      <vt:lpstr>VT in patients with LV assist devices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Ventricular Tachycardia in Structural Heart Disease</dc:title>
  <dc:creator>Acer</dc:creator>
  <cp:lastModifiedBy>Acer</cp:lastModifiedBy>
  <cp:revision>176</cp:revision>
  <dcterms:created xsi:type="dcterms:W3CDTF">2015-05-12T10:15:48Z</dcterms:created>
  <dcterms:modified xsi:type="dcterms:W3CDTF">2015-09-01T00:11:35Z</dcterms:modified>
</cp:coreProperties>
</file>